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1711" r:id="rId2"/>
    <p:sldId id="1713" r:id="rId3"/>
    <p:sldId id="1712" r:id="rId4"/>
    <p:sldId id="1717" r:id="rId5"/>
    <p:sldId id="1731" r:id="rId6"/>
    <p:sldId id="1735" r:id="rId7"/>
    <p:sldId id="1732" r:id="rId8"/>
    <p:sldId id="1733" r:id="rId9"/>
    <p:sldId id="1736" r:id="rId10"/>
    <p:sldId id="1734" r:id="rId11"/>
    <p:sldId id="1759" r:id="rId12"/>
    <p:sldId id="1775" r:id="rId13"/>
    <p:sldId id="1739" r:id="rId14"/>
    <p:sldId id="1714" r:id="rId15"/>
    <p:sldId id="1740" r:id="rId16"/>
    <p:sldId id="1741" r:id="rId17"/>
    <p:sldId id="1762" r:id="rId18"/>
    <p:sldId id="1742" r:id="rId19"/>
    <p:sldId id="1737" r:id="rId20"/>
    <p:sldId id="1738" r:id="rId21"/>
    <p:sldId id="1715" r:id="rId22"/>
    <p:sldId id="1763" r:id="rId23"/>
    <p:sldId id="1764" r:id="rId24"/>
    <p:sldId id="1765" r:id="rId25"/>
    <p:sldId id="1727" r:id="rId26"/>
    <p:sldId id="1774" r:id="rId27"/>
    <p:sldId id="1776" r:id="rId2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inli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1103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94"/>
  </p:normalViewPr>
  <p:slideViewPr>
    <p:cSldViewPr snapToGrid="0" snapToObjects="1">
      <p:cViewPr varScale="1">
        <p:scale>
          <a:sx n="125" d="100"/>
          <a:sy n="125" d="100"/>
        </p:scale>
        <p:origin x="111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21503-311B-3742-B410-53EE71D070CF}" type="datetimeFigureOut">
              <a:rPr kumimoji="1" lang="zh-CN" altLang="en-US" smtClean="0"/>
              <a:t>2021/11/21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F91CDD-5D99-7B4F-92B1-9CC6CF7DC08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21503-311B-3742-B410-53EE71D070CF}" type="datetimeFigureOut">
              <a:rPr kumimoji="1" lang="zh-CN" altLang="en-US" smtClean="0"/>
              <a:t>2021/11/21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F91CDD-5D99-7B4F-92B1-9CC6CF7DC08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21503-311B-3742-B410-53EE71D070CF}" type="datetimeFigureOut">
              <a:rPr kumimoji="1" lang="zh-CN" altLang="en-US" smtClean="0"/>
              <a:t>2021/11/21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F91CDD-5D99-7B4F-92B1-9CC6CF7DC08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2" y="0"/>
            <a:ext cx="5993475" cy="82708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739149" y="24939"/>
            <a:ext cx="1396538" cy="7998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 userDrawn="1"/>
        </p:nvSpPr>
        <p:spPr>
          <a:xfrm>
            <a:off x="4281055" y="6409115"/>
            <a:ext cx="1138844" cy="3740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</p:cSld>
  <p:clrMapOvr>
    <a:masterClrMapping/>
  </p:clrMapOvr>
  <p:transition spd="slow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21503-311B-3742-B410-53EE71D070CF}" type="datetimeFigureOut">
              <a:rPr kumimoji="1" lang="zh-CN" altLang="en-US" smtClean="0"/>
              <a:t>2021/11/21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F91CDD-5D99-7B4F-92B1-9CC6CF7DC08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21503-311B-3742-B410-53EE71D070CF}" type="datetimeFigureOut">
              <a:rPr kumimoji="1" lang="zh-CN" altLang="en-US" smtClean="0"/>
              <a:t>2021/11/21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F91CDD-5D99-7B4F-92B1-9CC6CF7DC08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21503-311B-3742-B410-53EE71D070CF}" type="datetimeFigureOut">
              <a:rPr kumimoji="1" lang="zh-CN" altLang="en-US" smtClean="0"/>
              <a:t>2021/11/21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F91CDD-5D99-7B4F-92B1-9CC6CF7DC08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21503-311B-3742-B410-53EE71D070CF}" type="datetimeFigureOut">
              <a:rPr kumimoji="1" lang="zh-CN" altLang="en-US" smtClean="0"/>
              <a:t>2021/11/21</a:t>
            </a:fld>
            <a:endParaRPr kumimoji="1"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F91CDD-5D99-7B4F-92B1-9CC6CF7DC08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21503-311B-3742-B410-53EE71D070CF}" type="datetimeFigureOut">
              <a:rPr kumimoji="1" lang="zh-CN" altLang="en-US" smtClean="0"/>
              <a:t>2021/11/21</a:t>
            </a:fld>
            <a:endParaRPr kumimoji="1"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F91CDD-5D99-7B4F-92B1-9CC6CF7DC08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21503-311B-3742-B410-53EE71D070CF}" type="datetimeFigureOut">
              <a:rPr kumimoji="1" lang="zh-CN" altLang="en-US" smtClean="0"/>
              <a:t>2021/11/21</a:t>
            </a:fld>
            <a:endParaRPr kumimoji="1"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F91CDD-5D99-7B4F-92B1-9CC6CF7DC08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21503-311B-3742-B410-53EE71D070CF}" type="datetimeFigureOut">
              <a:rPr kumimoji="1" lang="zh-CN" altLang="en-US" smtClean="0"/>
              <a:t>2021/11/21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F91CDD-5D99-7B4F-92B1-9CC6CF7DC08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21503-311B-3742-B410-53EE71D070CF}" type="datetimeFigureOut">
              <a:rPr kumimoji="1" lang="zh-CN" altLang="en-US" smtClean="0"/>
              <a:t>2021/11/21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F91CDD-5D99-7B4F-92B1-9CC6CF7DC08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521503-311B-3742-B410-53EE71D070CF}" type="datetimeFigureOut">
              <a:rPr kumimoji="1" lang="zh-CN" altLang="en-US" smtClean="0"/>
              <a:t>2021/11/21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F91CDD-5D99-7B4F-92B1-9CC6CF7DC08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j4RMDoQk3Zw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inliawxm/RobotArm/tree/main/Project2" TargetMode="External"/><Relationship Id="rId2" Type="http://schemas.openxmlformats.org/officeDocument/2006/relationships/hyperlink" Target="https://www.youtube.com/watch?v=j4RMDoQk3Zw" TargetMode="Externa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线连接符 2"/>
          <p:cNvCxnSpPr/>
          <p:nvPr/>
        </p:nvCxnSpPr>
        <p:spPr>
          <a:xfrm>
            <a:off x="0" y="889348"/>
            <a:ext cx="914400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1"/>
          <p:cNvSpPr txBox="1"/>
          <p:nvPr/>
        </p:nvSpPr>
        <p:spPr>
          <a:xfrm>
            <a:off x="0" y="1254307"/>
            <a:ext cx="9144000" cy="1806603"/>
          </a:xfrm>
          <a:prstGeom prst="rect">
            <a:avLst/>
          </a:prstGeom>
          <a:solidFill>
            <a:srgbClr val="C00000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1800"/>
              </a:spcBef>
              <a:spcAft>
                <a:spcPts val="1800"/>
              </a:spcAft>
            </a:pPr>
            <a:r>
              <a:rPr lang="en-US" sz="3200" b="1" dirty="0" err="1">
                <a:solidFill>
                  <a:schemeClr val="bg1"/>
                </a:solidFill>
              </a:rPr>
              <a:t>TicTacToe with Robot Arm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061506" y="156097"/>
            <a:ext cx="17329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200" b="1" dirty="0" err="1">
                <a:latin typeface="+mj-lt"/>
              </a:rPr>
              <a:t>TicTacToe</a:t>
            </a:r>
            <a:endParaRPr kumimoji="1" lang="zh-CN" altLang="en-US" sz="3200" b="1" dirty="0">
              <a:latin typeface="+mj-lt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878695" y="4518682"/>
            <a:ext cx="216578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Li Lin</a:t>
            </a:r>
          </a:p>
          <a:p>
            <a:r>
              <a:rPr kumimoji="1" lang="en-US" altLang="zh-CN" dirty="0"/>
              <a:t>Zhaofeng Tian</a:t>
            </a:r>
          </a:p>
          <a:p>
            <a:r>
              <a:rPr kumimoji="1" lang="en-US" altLang="zh-CN" dirty="0"/>
              <a:t>Group 8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Advisor: Prof. Pandya</a:t>
            </a:r>
            <a:endParaRPr kumimoji="1" lang="zh-CN" altLang="en-US" dirty="0"/>
          </a:p>
        </p:txBody>
      </p:sp>
      <p:pic>
        <p:nvPicPr>
          <p:cNvPr id="1026" name="Picture 2" descr="The world&amp;#39;s smallest, most precise and compact six-axis robot arm |  Mecademic Robotic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8251" y="3634117"/>
            <a:ext cx="2612069" cy="2612069"/>
          </a:xfrm>
          <a:prstGeom prst="rect">
            <a:avLst/>
          </a:prstGeom>
          <a:noFill/>
          <a:ln w="69850"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2460" y="137160"/>
            <a:ext cx="7189817" cy="827088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Methods: Define the game board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275" y="1373505"/>
            <a:ext cx="8045450" cy="5181600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Methods:Actual</a:t>
            </a:r>
            <a:r>
              <a:rPr lang="en-US" altLang="zh-CN" dirty="0"/>
              <a:t> drawing </a:t>
            </a:r>
          </a:p>
        </p:txBody>
      </p:sp>
      <p:pic>
        <p:nvPicPr>
          <p:cNvPr id="3" name="图片 2" descr="Whole board with all circle and cross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030" y="827405"/>
            <a:ext cx="4301490" cy="411226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0590" y="3193415"/>
            <a:ext cx="3670300" cy="34671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845820" y="1148715"/>
            <a:ext cx="11861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Simulation</a:t>
            </a:r>
          </a:p>
        </p:txBody>
      </p:sp>
    </p:spTree>
  </p:cSld>
  <p:clrMapOvr>
    <a:masterClrMapping/>
  </p:clrMapOvr>
  <p:transition spd="slow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88595" y="132080"/>
            <a:ext cx="7713345" cy="827405"/>
          </a:xfrm>
        </p:spPr>
        <p:txBody>
          <a:bodyPr>
            <a:normAutofit fontScale="90000"/>
          </a:bodyPr>
          <a:lstStyle/>
          <a:p>
            <a:r>
              <a:rPr lang="en-US" altLang="zh-CN" sz="3555" dirty="0"/>
              <a:t>Methods: Convert joint angle to motor angle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266190" y="3547110"/>
            <a:ext cx="169354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qlim = [-90 112]</a:t>
            </a: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495925" y="4286885"/>
            <a:ext cx="3343275" cy="2409190"/>
          </a:xfrm>
          <a:prstGeom prst="rect">
            <a:avLst/>
          </a:prstGeom>
        </p:spPr>
      </p:pic>
      <p:cxnSp>
        <p:nvCxnSpPr>
          <p:cNvPr id="7" name="直接箭头连接符 6"/>
          <p:cNvCxnSpPr/>
          <p:nvPr/>
        </p:nvCxnSpPr>
        <p:spPr>
          <a:xfrm flipV="1">
            <a:off x="2110740" y="4277360"/>
            <a:ext cx="0" cy="1647190"/>
          </a:xfrm>
          <a:prstGeom prst="straightConnector1">
            <a:avLst/>
          </a:prstGeom>
          <a:ln w="57150">
            <a:tailEnd type="oval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" name="直接箭头连接符 7"/>
          <p:cNvCxnSpPr/>
          <p:nvPr/>
        </p:nvCxnSpPr>
        <p:spPr>
          <a:xfrm>
            <a:off x="2110740" y="5924550"/>
            <a:ext cx="1799590" cy="9525"/>
          </a:xfrm>
          <a:prstGeom prst="straightConnector1">
            <a:avLst/>
          </a:prstGeom>
          <a:ln w="57150">
            <a:tailEnd type="oval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直接箭头连接符 8"/>
          <p:cNvCxnSpPr/>
          <p:nvPr/>
        </p:nvCxnSpPr>
        <p:spPr>
          <a:xfrm flipH="1">
            <a:off x="585470" y="5924550"/>
            <a:ext cx="1525270" cy="273685"/>
          </a:xfrm>
          <a:prstGeom prst="straightConnector1">
            <a:avLst/>
          </a:prstGeom>
          <a:ln w="57150">
            <a:tailEnd type="oval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/>
          <p:nvPr/>
        </p:nvCxnSpPr>
        <p:spPr>
          <a:xfrm>
            <a:off x="415290" y="6612255"/>
            <a:ext cx="4069715" cy="0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/>
          <p:nvPr/>
        </p:nvCxnSpPr>
        <p:spPr>
          <a:xfrm flipV="1">
            <a:off x="396240" y="3710940"/>
            <a:ext cx="19050" cy="2901315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2110740" y="4182110"/>
            <a:ext cx="411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0</a:t>
            </a: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</a:rPr>
              <a:t>º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4073525" y="5669915"/>
            <a:ext cx="6019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-90</a:t>
            </a: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</a:rPr>
              <a:t>º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585470" y="5731510"/>
            <a:ext cx="640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</a:rPr>
              <a:t>112º</a:t>
            </a:r>
          </a:p>
        </p:txBody>
      </p:sp>
      <p:sp>
        <p:nvSpPr>
          <p:cNvPr id="16" name="椭圆 15"/>
          <p:cNvSpPr/>
          <p:nvPr/>
        </p:nvSpPr>
        <p:spPr>
          <a:xfrm>
            <a:off x="2075180" y="5880100"/>
            <a:ext cx="75565" cy="7556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1864360" y="6099810"/>
            <a:ext cx="7543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</a:rPr>
              <a:t>Joint</a:t>
            </a:r>
          </a:p>
        </p:txBody>
      </p:sp>
      <p:sp>
        <p:nvSpPr>
          <p:cNvPr id="22" name="圆角矩形 21"/>
          <p:cNvSpPr/>
          <p:nvPr/>
        </p:nvSpPr>
        <p:spPr>
          <a:xfrm>
            <a:off x="6142990" y="1544320"/>
            <a:ext cx="1431290" cy="734695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/>
              <a:t>MotorAngle</a:t>
            </a:r>
          </a:p>
        </p:txBody>
      </p:sp>
      <p:sp>
        <p:nvSpPr>
          <p:cNvPr id="23" name="圆角矩形 22"/>
          <p:cNvSpPr/>
          <p:nvPr/>
        </p:nvSpPr>
        <p:spPr>
          <a:xfrm>
            <a:off x="585470" y="1544320"/>
            <a:ext cx="1468755" cy="73469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/>
              <a:t>JointAngle</a:t>
            </a:r>
          </a:p>
        </p:txBody>
      </p:sp>
      <p:cxnSp>
        <p:nvCxnSpPr>
          <p:cNvPr id="24" name="直接箭头连接符 23"/>
          <p:cNvCxnSpPr>
            <a:stCxn id="23" idx="3"/>
            <a:endCxn id="22" idx="1"/>
          </p:cNvCxnSpPr>
          <p:nvPr/>
        </p:nvCxnSpPr>
        <p:spPr>
          <a:xfrm>
            <a:off x="2054225" y="1911985"/>
            <a:ext cx="4088765" cy="0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/>
          <p:cNvSpPr txBox="1"/>
          <p:nvPr/>
        </p:nvSpPr>
        <p:spPr>
          <a:xfrm>
            <a:off x="2177415" y="1430655"/>
            <a:ext cx="384238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(qlimMax - angle)/(qlimMax+qlimMin)</a:t>
            </a:r>
          </a:p>
        </p:txBody>
      </p:sp>
      <p:graphicFrame>
        <p:nvGraphicFramePr>
          <p:cNvPr id="26" name="表格 25"/>
          <p:cNvGraphicFramePr/>
          <p:nvPr>
            <p:custDataLst>
              <p:tags r:id="rId2"/>
            </p:custDataLst>
          </p:nvPr>
        </p:nvGraphicFramePr>
        <p:xfrm>
          <a:off x="6142990" y="2520950"/>
          <a:ext cx="2207260" cy="152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7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96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Angle(</a:t>
                      </a:r>
                      <a:r>
                        <a:rPr lang="en-US" altLang="zh-CN" sz="1800">
                          <a:latin typeface="宋体" panose="02010600030101010101" pitchFamily="2" charset="-122"/>
                          <a:ea typeface="宋体" panose="02010600030101010101" pitchFamily="2" charset="-122"/>
                          <a:sym typeface="+mn-ea"/>
                        </a:rPr>
                        <a:t>º)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Motor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-90</a:t>
                      </a:r>
                      <a:r>
                        <a:rPr lang="en-US" altLang="zh-CN" sz="1800">
                          <a:latin typeface="宋体" panose="02010600030101010101" pitchFamily="2" charset="-122"/>
                          <a:ea typeface="宋体" panose="02010600030101010101" pitchFamily="2" charset="-122"/>
                          <a:sym typeface="+mn-ea"/>
                        </a:rPr>
                        <a:t>º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0</a:t>
                      </a:r>
                      <a:r>
                        <a:rPr lang="en-US" altLang="zh-CN" sz="1800">
                          <a:latin typeface="宋体" panose="02010600030101010101" pitchFamily="2" charset="-122"/>
                          <a:ea typeface="宋体" panose="02010600030101010101" pitchFamily="2" charset="-122"/>
                          <a:sym typeface="+mn-ea"/>
                        </a:rPr>
                        <a:t>º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0.554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112</a:t>
                      </a:r>
                      <a:r>
                        <a:rPr lang="en-US" altLang="zh-CN" sz="1800">
                          <a:latin typeface="宋体" panose="02010600030101010101" pitchFamily="2" charset="-122"/>
                          <a:ea typeface="宋体" panose="02010600030101010101" pitchFamily="2" charset="-122"/>
                          <a:sym typeface="+mn-ea"/>
                        </a:rPr>
                        <a:t>º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8" name="矩形 27"/>
          <p:cNvSpPr/>
          <p:nvPr/>
        </p:nvSpPr>
        <p:spPr>
          <a:xfrm>
            <a:off x="5718810" y="6468110"/>
            <a:ext cx="2807335" cy="227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 spd="slow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0"/>
            <a:ext cx="7365077" cy="827088"/>
          </a:xfrm>
        </p:spPr>
        <p:txBody>
          <a:bodyPr>
            <a:normAutofit/>
          </a:bodyPr>
          <a:lstStyle/>
          <a:p>
            <a:r>
              <a:rPr lang="en-US" altLang="zh-CN" sz="3600" dirty="0"/>
              <a:t>Implementation: Project Structure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3075" y="1435100"/>
            <a:ext cx="5886450" cy="3911600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线连接符 2"/>
          <p:cNvCxnSpPr/>
          <p:nvPr/>
        </p:nvCxnSpPr>
        <p:spPr>
          <a:xfrm>
            <a:off x="0" y="889348"/>
            <a:ext cx="914400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1325880" y="154427"/>
            <a:ext cx="61652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/>
              <a:t>Implementation: </a:t>
            </a:r>
            <a:r>
              <a:rPr kumimoji="1" lang="en-US" altLang="zh-CN" sz="3200" b="1" dirty="0" err="1">
                <a:latin typeface="+mj-lt"/>
              </a:rPr>
              <a:t>TicTacToe</a:t>
            </a:r>
            <a:r>
              <a:rPr kumimoji="1" lang="en-US" altLang="zh-CN" sz="3200" b="1" dirty="0">
                <a:latin typeface="+mj-lt"/>
              </a:rPr>
              <a:t> App</a:t>
            </a:r>
            <a:endParaRPr kumimoji="1" lang="zh-CN" altLang="en-US" sz="3200" b="1" dirty="0">
              <a:latin typeface="+mj-lt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9355" y="1039495"/>
            <a:ext cx="6962140" cy="5558790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55963" y="114300"/>
            <a:ext cx="8188037" cy="827088"/>
          </a:xfrm>
        </p:spPr>
        <p:txBody>
          <a:bodyPr>
            <a:normAutofit/>
          </a:bodyPr>
          <a:lstStyle/>
          <a:p>
            <a:r>
              <a:rPr lang="en-US" altLang="zh-CN" sz="3200" dirty="0"/>
              <a:t>Implementation: Configuration Dialog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405" y="1016000"/>
            <a:ext cx="4095115" cy="185547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0900" y="3060065"/>
            <a:ext cx="4902200" cy="323215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8480" y="1056005"/>
            <a:ext cx="4504055" cy="1774825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13462" y="102552"/>
            <a:ext cx="8130538" cy="827088"/>
          </a:xfrm>
        </p:spPr>
        <p:txBody>
          <a:bodyPr>
            <a:normAutofit/>
          </a:bodyPr>
          <a:lstStyle/>
          <a:p>
            <a:r>
              <a:rPr lang="en-US" altLang="zh-CN" sz="3600" dirty="0"/>
              <a:t>Implementation: </a:t>
            </a:r>
            <a:r>
              <a:rPr lang="en-US" altLang="zh-CN" sz="3600" dirty="0" err="1"/>
              <a:t>TestRobotDialog</a:t>
            </a:r>
            <a:endParaRPr lang="en-US" altLang="zh-CN" sz="36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050" y="944880"/>
            <a:ext cx="4057650" cy="34036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2815" y="2974340"/>
            <a:ext cx="3784600" cy="3359150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71600" y="0"/>
            <a:ext cx="7418417" cy="827088"/>
          </a:xfrm>
        </p:spPr>
        <p:txBody>
          <a:bodyPr>
            <a:noAutofit/>
          </a:bodyPr>
          <a:lstStyle/>
          <a:p>
            <a:r>
              <a:rPr lang="en-US" altLang="zh-CN" sz="3600" dirty="0"/>
              <a:t>Implementation: Design Structure</a:t>
            </a:r>
            <a:endParaRPr lang="zh-CN" altLang="en-US" sz="3600" dirty="0"/>
          </a:p>
        </p:txBody>
      </p:sp>
      <p:pic>
        <p:nvPicPr>
          <p:cNvPr id="4" name="图片 3" descr="Architectur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1480" y="647700"/>
            <a:ext cx="5470525" cy="6210300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18160" y="-57944"/>
            <a:ext cx="7372697" cy="827088"/>
          </a:xfrm>
        </p:spPr>
        <p:txBody>
          <a:bodyPr>
            <a:noAutofit/>
          </a:bodyPr>
          <a:lstStyle/>
          <a:p>
            <a:r>
              <a:rPr lang="en-US" altLang="zh-CN" sz="3600" dirty="0"/>
              <a:t>Implementation: Main App Flowchart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3302000" y="3244850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/>
              <a:t> </a:t>
            </a:r>
          </a:p>
        </p:txBody>
      </p:sp>
      <p:pic>
        <p:nvPicPr>
          <p:cNvPr id="5" name="图片 4" descr="Flow cha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8440" y="355600"/>
            <a:ext cx="4133850" cy="6515100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0040" y="60960"/>
            <a:ext cx="10184477" cy="827088"/>
          </a:xfrm>
        </p:spPr>
        <p:txBody>
          <a:bodyPr>
            <a:normAutofit/>
          </a:bodyPr>
          <a:lstStyle/>
          <a:p>
            <a:r>
              <a:rPr lang="en-US" altLang="zh-CN" sz="3200" dirty="0"/>
              <a:t>Implementation: </a:t>
            </a:r>
            <a:r>
              <a:rPr lang="en-US" altLang="zh-CN" sz="3200" dirty="0" err="1"/>
              <a:t>TicTacToae</a:t>
            </a:r>
            <a:r>
              <a:rPr lang="en-US" altLang="zh-CN" sz="3200" dirty="0"/>
              <a:t> Class Methods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925" y="1556385"/>
            <a:ext cx="7108190" cy="4159250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线连接符 2"/>
          <p:cNvCxnSpPr/>
          <p:nvPr/>
        </p:nvCxnSpPr>
        <p:spPr>
          <a:xfrm>
            <a:off x="0" y="889348"/>
            <a:ext cx="914400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3061506" y="156097"/>
            <a:ext cx="27222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000" dirty="0">
                <a:latin typeface="+mj-lt"/>
              </a:rPr>
              <a:t>Introduction</a:t>
            </a:r>
            <a:endParaRPr kumimoji="1" lang="zh-CN" altLang="en-US" sz="4000" dirty="0">
              <a:latin typeface="+mj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47057" y="1679543"/>
            <a:ext cx="71616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this project, we design a Robot Arm that can play the </a:t>
            </a:r>
            <a:r>
              <a:rPr lang="en-US" dirty="0" err="1"/>
              <a:t>TicTacToe</a:t>
            </a:r>
            <a:r>
              <a:rPr lang="en-US" dirty="0"/>
              <a:t> game with human users and demonstrate the corresponding simulator  in the </a:t>
            </a:r>
            <a:r>
              <a:rPr lang="en-US" dirty="0" err="1"/>
              <a:t>Matlab</a:t>
            </a:r>
            <a:r>
              <a:rPr lang="en-US" dirty="0"/>
              <a:t> GUI. Moreover, a game strategy designed can guarantee a win or tie for the robot.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2086" y="2999832"/>
            <a:ext cx="4912069" cy="251198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55691" y="5631777"/>
            <a:ext cx="62048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Check the link to watch full demo:</a:t>
            </a:r>
          </a:p>
          <a:p>
            <a:r>
              <a:rPr lang="en-US" dirty="0"/>
              <a:t> </a:t>
            </a:r>
            <a:r>
              <a:rPr lang="en-US" dirty="0">
                <a:hlinkClick r:id="rId3" action="ppaction://hlinkfile"/>
              </a:rPr>
              <a:t>video</a:t>
            </a:r>
            <a:endParaRPr lang="en-US" dirty="0"/>
          </a:p>
        </p:txBody>
      </p:sp>
    </p:spTree>
  </p:cSld>
  <p:clrMapOvr>
    <a:masterClrMapping/>
  </p:clrMapOvr>
  <p:transition spd="slow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26721" y="317"/>
            <a:ext cx="9712672" cy="827088"/>
          </a:xfrm>
        </p:spPr>
        <p:txBody>
          <a:bodyPr>
            <a:normAutofit/>
          </a:bodyPr>
          <a:lstStyle/>
          <a:p>
            <a:r>
              <a:rPr lang="en-US" altLang="zh-CN" sz="3200" dirty="0"/>
              <a:t>Implementation: </a:t>
            </a:r>
            <a:r>
              <a:rPr lang="en-US" altLang="zh-CN" sz="3200" dirty="0" err="1">
                <a:sym typeface="+mn-ea"/>
              </a:rPr>
              <a:t>TicTacToae</a:t>
            </a:r>
            <a:r>
              <a:rPr lang="en-US" altLang="zh-CN" sz="3200" dirty="0">
                <a:sym typeface="+mn-ea"/>
              </a:rPr>
              <a:t> Class Properties</a:t>
            </a:r>
            <a:endParaRPr lang="zh-CN" altLang="en-US" sz="32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4300" y="827405"/>
            <a:ext cx="5189855" cy="5666740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线连接符 2"/>
          <p:cNvCxnSpPr/>
          <p:nvPr/>
        </p:nvCxnSpPr>
        <p:spPr>
          <a:xfrm>
            <a:off x="0" y="889348"/>
            <a:ext cx="914400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1948986" y="178616"/>
            <a:ext cx="54731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/>
              <a:t>Implementation: Game Window</a:t>
            </a:r>
            <a:endParaRPr kumimoji="1" lang="zh-CN" altLang="en-US" sz="3200" b="1" dirty="0">
              <a:latin typeface="+mj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699" y="2692023"/>
            <a:ext cx="7603117" cy="327662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34699" y="1435835"/>
            <a:ext cx="76031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picture below shows a sample game. As we can see, the robot in the simulator can draw O and X with a designed strategy which will be explained in the later slides.</a:t>
            </a:r>
          </a:p>
        </p:txBody>
      </p:sp>
    </p:spTree>
  </p:cSld>
  <p:clrMapOvr>
    <a:masterClrMapping/>
  </p:clrMapOvr>
  <p:transition spd="slow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85003" y="123508"/>
            <a:ext cx="7951817" cy="827088"/>
          </a:xfrm>
        </p:spPr>
        <p:txBody>
          <a:bodyPr>
            <a:noAutofit/>
          </a:bodyPr>
          <a:lstStyle/>
          <a:p>
            <a:r>
              <a:rPr lang="en-US" altLang="zh-CN" sz="3200" dirty="0"/>
              <a:t>Implementation: Robot not lose strategy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1051560" y="1148715"/>
            <a:ext cx="741870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Basic logic:</a:t>
            </a:r>
          </a:p>
          <a:p>
            <a:r>
              <a:rPr lang="en-US" altLang="zh-CN" dirty="0"/>
              <a:t>1. Frist 4 steps are very important, corner cell is the best, center cell is good as well, edge cell( 2 4 8 6 )is the last choice.  We design the very specific steps for the first 4 steps.</a:t>
            </a:r>
          </a:p>
          <a:p>
            <a:r>
              <a:rPr lang="en-US" altLang="zh-CN" dirty="0"/>
              <a:t>2. From step4:</a:t>
            </a:r>
          </a:p>
          <a:p>
            <a:r>
              <a:rPr lang="en-US" altLang="zh-CN" dirty="0"/>
              <a:t>	2.1 Select the position which robot could win within one step;</a:t>
            </a:r>
          </a:p>
          <a:p>
            <a:r>
              <a:rPr lang="en-US" altLang="zh-CN" dirty="0"/>
              <a:t>	2.2 </a:t>
            </a:r>
            <a:r>
              <a:rPr lang="en-US" altLang="zh-CN" dirty="0">
                <a:sym typeface="+mn-ea"/>
              </a:rPr>
              <a:t>Select the position which</a:t>
            </a:r>
            <a:r>
              <a:rPr lang="en-US" altLang="zh-CN" dirty="0"/>
              <a:t> user could win within one step;</a:t>
            </a:r>
          </a:p>
          <a:p>
            <a:r>
              <a:rPr lang="en-US" altLang="zh-CN" dirty="0"/>
              <a:t>	2.3 </a:t>
            </a:r>
            <a:r>
              <a:rPr lang="en-US" altLang="zh-CN" dirty="0">
                <a:sym typeface="+mn-ea"/>
              </a:rPr>
              <a:t>Select the position which </a:t>
            </a:r>
            <a:r>
              <a:rPr lang="en-US" altLang="zh-CN" dirty="0"/>
              <a:t>has highest weight for robot</a:t>
            </a:r>
          </a:p>
          <a:p>
            <a:r>
              <a:rPr lang="en-US" altLang="zh-CN" dirty="0"/>
              <a:t>	2.4 </a:t>
            </a:r>
            <a:r>
              <a:rPr lang="en-US" altLang="zh-CN" dirty="0">
                <a:sym typeface="+mn-ea"/>
              </a:rPr>
              <a:t>Select the position which</a:t>
            </a:r>
            <a:r>
              <a:rPr lang="en-US" altLang="zh-CN" dirty="0"/>
              <a:t> has highest weight for user</a:t>
            </a:r>
          </a:p>
          <a:p>
            <a:r>
              <a:rPr lang="en-US" altLang="zh-CN" dirty="0"/>
              <a:t>	2. 5 Randomly choose highest weight for next position</a:t>
            </a:r>
          </a:p>
          <a:p>
            <a:endParaRPr lang="en-US" altLang="zh-CN" dirty="0"/>
          </a:p>
        </p:txBody>
      </p:sp>
      <p:grpSp>
        <p:nvGrpSpPr>
          <p:cNvPr id="31" name="组合 30"/>
          <p:cNvGrpSpPr/>
          <p:nvPr/>
        </p:nvGrpSpPr>
        <p:grpSpPr>
          <a:xfrm>
            <a:off x="1332865" y="4115435"/>
            <a:ext cx="2130425" cy="2409190"/>
            <a:chOff x="393" y="6467"/>
            <a:chExt cx="3355" cy="3794"/>
          </a:xfrm>
        </p:grpSpPr>
        <p:grpSp>
          <p:nvGrpSpPr>
            <p:cNvPr id="15" name="组合 14"/>
            <p:cNvGrpSpPr/>
            <p:nvPr/>
          </p:nvGrpSpPr>
          <p:grpSpPr>
            <a:xfrm>
              <a:off x="468" y="6941"/>
              <a:ext cx="3280" cy="3320"/>
              <a:chOff x="9039" y="3740"/>
              <a:chExt cx="3280" cy="3320"/>
            </a:xfrm>
          </p:grpSpPr>
          <p:pic>
            <p:nvPicPr>
              <p:cNvPr id="5" name="图片 4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039" y="3740"/>
                <a:ext cx="3280" cy="3320"/>
              </a:xfrm>
              <a:prstGeom prst="rect">
                <a:avLst/>
              </a:prstGeom>
            </p:spPr>
          </p:pic>
          <p:sp>
            <p:nvSpPr>
              <p:cNvPr id="6" name="文本框 5"/>
              <p:cNvSpPr txBox="1"/>
              <p:nvPr/>
            </p:nvSpPr>
            <p:spPr>
              <a:xfrm>
                <a:off x="9358" y="4013"/>
                <a:ext cx="468" cy="5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/>
                  <a:t>1</a:t>
                </a:r>
              </a:p>
            </p:txBody>
          </p:sp>
          <p:sp>
            <p:nvSpPr>
              <p:cNvPr id="7" name="文本框 6"/>
              <p:cNvSpPr txBox="1"/>
              <p:nvPr/>
            </p:nvSpPr>
            <p:spPr>
              <a:xfrm>
                <a:off x="10445" y="4047"/>
                <a:ext cx="468" cy="5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/>
                  <a:t>4</a:t>
                </a:r>
              </a:p>
            </p:txBody>
          </p:sp>
          <p:sp>
            <p:nvSpPr>
              <p:cNvPr id="8" name="文本框 7"/>
              <p:cNvSpPr txBox="1"/>
              <p:nvPr/>
            </p:nvSpPr>
            <p:spPr>
              <a:xfrm>
                <a:off x="11483" y="4047"/>
                <a:ext cx="468" cy="5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/>
                  <a:t>7</a:t>
                </a:r>
              </a:p>
            </p:txBody>
          </p:sp>
          <p:sp>
            <p:nvSpPr>
              <p:cNvPr id="9" name="文本框 8"/>
              <p:cNvSpPr txBox="1"/>
              <p:nvPr/>
            </p:nvSpPr>
            <p:spPr>
              <a:xfrm>
                <a:off x="11454" y="5110"/>
                <a:ext cx="468" cy="5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/>
                  <a:t>8</a:t>
                </a:r>
              </a:p>
            </p:txBody>
          </p:sp>
          <p:sp>
            <p:nvSpPr>
              <p:cNvPr id="10" name="文本框 9"/>
              <p:cNvSpPr txBox="1"/>
              <p:nvPr/>
            </p:nvSpPr>
            <p:spPr>
              <a:xfrm>
                <a:off x="10445" y="5110"/>
                <a:ext cx="468" cy="5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/>
                  <a:t>5</a:t>
                </a:r>
              </a:p>
            </p:txBody>
          </p:sp>
          <p:sp>
            <p:nvSpPr>
              <p:cNvPr id="11" name="文本框 10"/>
              <p:cNvSpPr txBox="1"/>
              <p:nvPr/>
            </p:nvSpPr>
            <p:spPr>
              <a:xfrm>
                <a:off x="9358" y="5110"/>
                <a:ext cx="468" cy="5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/>
                  <a:t>2</a:t>
                </a:r>
              </a:p>
            </p:txBody>
          </p:sp>
          <p:sp>
            <p:nvSpPr>
              <p:cNvPr id="12" name="文本框 11"/>
              <p:cNvSpPr txBox="1"/>
              <p:nvPr/>
            </p:nvSpPr>
            <p:spPr>
              <a:xfrm>
                <a:off x="9373" y="6207"/>
                <a:ext cx="468" cy="5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/>
                  <a:t>3</a:t>
                </a:r>
              </a:p>
            </p:txBody>
          </p:sp>
          <p:sp>
            <p:nvSpPr>
              <p:cNvPr id="13" name="文本框 12"/>
              <p:cNvSpPr txBox="1"/>
              <p:nvPr/>
            </p:nvSpPr>
            <p:spPr>
              <a:xfrm>
                <a:off x="10445" y="6202"/>
                <a:ext cx="468" cy="5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/>
                  <a:t>6</a:t>
                </a:r>
              </a:p>
            </p:txBody>
          </p:sp>
          <p:sp>
            <p:nvSpPr>
              <p:cNvPr id="14" name="文本框 13"/>
              <p:cNvSpPr txBox="1"/>
              <p:nvPr/>
            </p:nvSpPr>
            <p:spPr>
              <a:xfrm>
                <a:off x="11517" y="6248"/>
                <a:ext cx="468" cy="5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/>
                  <a:t>9</a:t>
                </a:r>
              </a:p>
            </p:txBody>
          </p:sp>
        </p:grpSp>
        <p:sp>
          <p:nvSpPr>
            <p:cNvPr id="30" name="文本框 29"/>
            <p:cNvSpPr txBox="1"/>
            <p:nvPr/>
          </p:nvSpPr>
          <p:spPr>
            <a:xfrm>
              <a:off x="393" y="6467"/>
              <a:ext cx="330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/>
                <a:t>Game board position</a:t>
              </a:r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5137785" y="4115435"/>
            <a:ext cx="2216785" cy="2400300"/>
            <a:chOff x="4501" y="6467"/>
            <a:chExt cx="3491" cy="3780"/>
          </a:xfrm>
        </p:grpSpPr>
        <p:grpSp>
          <p:nvGrpSpPr>
            <p:cNvPr id="18" name="组合 17"/>
            <p:cNvGrpSpPr/>
            <p:nvPr/>
          </p:nvGrpSpPr>
          <p:grpSpPr>
            <a:xfrm>
              <a:off x="4544" y="6927"/>
              <a:ext cx="3280" cy="3320"/>
              <a:chOff x="9039" y="3740"/>
              <a:chExt cx="3280" cy="3320"/>
            </a:xfrm>
          </p:grpSpPr>
          <p:pic>
            <p:nvPicPr>
              <p:cNvPr id="19" name="图片 18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039" y="3740"/>
                <a:ext cx="3280" cy="3320"/>
              </a:xfrm>
              <a:prstGeom prst="rect">
                <a:avLst/>
              </a:prstGeom>
            </p:spPr>
          </p:pic>
          <p:sp>
            <p:nvSpPr>
              <p:cNvPr id="20" name="文本框 19"/>
              <p:cNvSpPr txBox="1"/>
              <p:nvPr/>
            </p:nvSpPr>
            <p:spPr>
              <a:xfrm>
                <a:off x="9358" y="4013"/>
                <a:ext cx="468" cy="5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/>
                  <a:t>3</a:t>
                </a:r>
              </a:p>
            </p:txBody>
          </p:sp>
          <p:sp>
            <p:nvSpPr>
              <p:cNvPr id="21" name="文本框 20"/>
              <p:cNvSpPr txBox="1"/>
              <p:nvPr/>
            </p:nvSpPr>
            <p:spPr>
              <a:xfrm>
                <a:off x="10445" y="4047"/>
                <a:ext cx="468" cy="5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/>
                  <a:t>2</a:t>
                </a:r>
              </a:p>
            </p:txBody>
          </p:sp>
          <p:sp>
            <p:nvSpPr>
              <p:cNvPr id="22" name="文本框 21"/>
              <p:cNvSpPr txBox="1"/>
              <p:nvPr/>
            </p:nvSpPr>
            <p:spPr>
              <a:xfrm>
                <a:off x="11483" y="4047"/>
                <a:ext cx="468" cy="5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/>
                  <a:t>3</a:t>
                </a:r>
              </a:p>
            </p:txBody>
          </p:sp>
          <p:sp>
            <p:nvSpPr>
              <p:cNvPr id="23" name="文本框 22"/>
              <p:cNvSpPr txBox="1"/>
              <p:nvPr/>
            </p:nvSpPr>
            <p:spPr>
              <a:xfrm>
                <a:off x="11454" y="5110"/>
                <a:ext cx="468" cy="5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/>
                  <a:t>2</a:t>
                </a:r>
              </a:p>
            </p:txBody>
          </p:sp>
          <p:sp>
            <p:nvSpPr>
              <p:cNvPr id="24" name="文本框 23"/>
              <p:cNvSpPr txBox="1"/>
              <p:nvPr/>
            </p:nvSpPr>
            <p:spPr>
              <a:xfrm>
                <a:off x="10445" y="5124"/>
                <a:ext cx="468" cy="5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/>
                  <a:t>4</a:t>
                </a:r>
              </a:p>
            </p:txBody>
          </p:sp>
          <p:sp>
            <p:nvSpPr>
              <p:cNvPr id="25" name="文本框 24"/>
              <p:cNvSpPr txBox="1"/>
              <p:nvPr/>
            </p:nvSpPr>
            <p:spPr>
              <a:xfrm>
                <a:off x="9358" y="5110"/>
                <a:ext cx="468" cy="5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/>
                  <a:t>2</a:t>
                </a:r>
              </a:p>
            </p:txBody>
          </p:sp>
          <p:sp>
            <p:nvSpPr>
              <p:cNvPr id="26" name="文本框 25"/>
              <p:cNvSpPr txBox="1"/>
              <p:nvPr/>
            </p:nvSpPr>
            <p:spPr>
              <a:xfrm>
                <a:off x="9373" y="6207"/>
                <a:ext cx="468" cy="5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/>
                  <a:t>3</a:t>
                </a:r>
              </a:p>
            </p:txBody>
          </p:sp>
          <p:sp>
            <p:nvSpPr>
              <p:cNvPr id="27" name="文本框 26"/>
              <p:cNvSpPr txBox="1"/>
              <p:nvPr/>
            </p:nvSpPr>
            <p:spPr>
              <a:xfrm>
                <a:off x="10445" y="6202"/>
                <a:ext cx="468" cy="5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/>
                  <a:t>2</a:t>
                </a:r>
              </a:p>
            </p:txBody>
          </p:sp>
          <p:sp>
            <p:nvSpPr>
              <p:cNvPr id="28" name="文本框 27"/>
              <p:cNvSpPr txBox="1"/>
              <p:nvPr/>
            </p:nvSpPr>
            <p:spPr>
              <a:xfrm>
                <a:off x="11517" y="6248"/>
                <a:ext cx="468" cy="5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/>
                  <a:t>3</a:t>
                </a:r>
              </a:p>
            </p:txBody>
          </p:sp>
        </p:grpSp>
        <p:sp>
          <p:nvSpPr>
            <p:cNvPr id="32" name="文本框 31"/>
            <p:cNvSpPr txBox="1"/>
            <p:nvPr/>
          </p:nvSpPr>
          <p:spPr>
            <a:xfrm>
              <a:off x="4501" y="6467"/>
              <a:ext cx="3491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/>
                <a:t>Initial weight for both</a:t>
              </a:r>
            </a:p>
          </p:txBody>
        </p:sp>
      </p:grpSp>
    </p:spTree>
  </p:cSld>
  <p:clrMapOvr>
    <a:masterClrMapping/>
  </p:clrMapOvr>
  <p:transition spd="slow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组合 47"/>
          <p:cNvGrpSpPr/>
          <p:nvPr/>
        </p:nvGrpSpPr>
        <p:grpSpPr>
          <a:xfrm>
            <a:off x="1803400" y="3921125"/>
            <a:ext cx="2390140" cy="2481580"/>
            <a:chOff x="4302" y="6339"/>
            <a:chExt cx="3764" cy="3908"/>
          </a:xfrm>
        </p:grpSpPr>
        <p:grpSp>
          <p:nvGrpSpPr>
            <p:cNvPr id="49" name="组合 48"/>
            <p:cNvGrpSpPr/>
            <p:nvPr/>
          </p:nvGrpSpPr>
          <p:grpSpPr>
            <a:xfrm>
              <a:off x="4544" y="6927"/>
              <a:ext cx="3280" cy="3320"/>
              <a:chOff x="9039" y="3740"/>
              <a:chExt cx="3280" cy="3320"/>
            </a:xfrm>
          </p:grpSpPr>
          <p:pic>
            <p:nvPicPr>
              <p:cNvPr id="50" name="图片 49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039" y="3740"/>
                <a:ext cx="3280" cy="3320"/>
              </a:xfrm>
              <a:prstGeom prst="rect">
                <a:avLst/>
              </a:prstGeom>
            </p:spPr>
          </p:pic>
          <p:sp>
            <p:nvSpPr>
              <p:cNvPr id="51" name="文本框 50"/>
              <p:cNvSpPr txBox="1"/>
              <p:nvPr/>
            </p:nvSpPr>
            <p:spPr>
              <a:xfrm>
                <a:off x="9358" y="4013"/>
                <a:ext cx="468" cy="5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solidFill>
                      <a:srgbClr val="FF0000"/>
                    </a:solidFill>
                  </a:rPr>
                  <a:t>0</a:t>
                </a:r>
              </a:p>
            </p:txBody>
          </p:sp>
          <p:sp>
            <p:nvSpPr>
              <p:cNvPr id="52" name="文本框 51"/>
              <p:cNvSpPr txBox="1"/>
              <p:nvPr/>
            </p:nvSpPr>
            <p:spPr>
              <a:xfrm>
                <a:off x="10445" y="4047"/>
                <a:ext cx="468" cy="5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/>
                  <a:t>2</a:t>
                </a:r>
              </a:p>
            </p:txBody>
          </p:sp>
          <p:sp>
            <p:nvSpPr>
              <p:cNvPr id="53" name="文本框 52"/>
              <p:cNvSpPr txBox="1"/>
              <p:nvPr/>
            </p:nvSpPr>
            <p:spPr>
              <a:xfrm>
                <a:off x="11483" y="4047"/>
                <a:ext cx="468" cy="5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/>
                  <a:t>3</a:t>
                </a:r>
              </a:p>
            </p:txBody>
          </p:sp>
          <p:sp>
            <p:nvSpPr>
              <p:cNvPr id="54" name="文本框 53"/>
              <p:cNvSpPr txBox="1"/>
              <p:nvPr/>
            </p:nvSpPr>
            <p:spPr>
              <a:xfrm>
                <a:off x="11454" y="5110"/>
                <a:ext cx="468" cy="5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/>
                  <a:t>2</a:t>
                </a:r>
              </a:p>
            </p:txBody>
          </p:sp>
          <p:sp>
            <p:nvSpPr>
              <p:cNvPr id="55" name="文本框 54"/>
              <p:cNvSpPr txBox="1"/>
              <p:nvPr/>
            </p:nvSpPr>
            <p:spPr>
              <a:xfrm>
                <a:off x="10445" y="5124"/>
                <a:ext cx="468" cy="5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/>
                  <a:t>4</a:t>
                </a:r>
              </a:p>
            </p:txBody>
          </p:sp>
          <p:sp>
            <p:nvSpPr>
              <p:cNvPr id="56" name="文本框 55"/>
              <p:cNvSpPr txBox="1"/>
              <p:nvPr/>
            </p:nvSpPr>
            <p:spPr>
              <a:xfrm>
                <a:off x="9358" y="5110"/>
                <a:ext cx="468" cy="5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/>
                  <a:t>2</a:t>
                </a:r>
              </a:p>
            </p:txBody>
          </p:sp>
          <p:sp>
            <p:nvSpPr>
              <p:cNvPr id="57" name="文本框 56"/>
              <p:cNvSpPr txBox="1"/>
              <p:nvPr/>
            </p:nvSpPr>
            <p:spPr>
              <a:xfrm>
                <a:off x="9373" y="6207"/>
                <a:ext cx="468" cy="5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/>
                  <a:t>3</a:t>
                </a:r>
              </a:p>
            </p:txBody>
          </p:sp>
          <p:sp>
            <p:nvSpPr>
              <p:cNvPr id="58" name="文本框 57"/>
              <p:cNvSpPr txBox="1"/>
              <p:nvPr/>
            </p:nvSpPr>
            <p:spPr>
              <a:xfrm>
                <a:off x="10445" y="6202"/>
                <a:ext cx="468" cy="5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/>
                  <a:t>2</a:t>
                </a:r>
              </a:p>
            </p:txBody>
          </p:sp>
          <p:sp>
            <p:nvSpPr>
              <p:cNvPr id="59" name="文本框 58"/>
              <p:cNvSpPr txBox="1"/>
              <p:nvPr/>
            </p:nvSpPr>
            <p:spPr>
              <a:xfrm>
                <a:off x="11517" y="6248"/>
                <a:ext cx="468" cy="5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/>
                  <a:t>3</a:t>
                </a:r>
              </a:p>
            </p:txBody>
          </p:sp>
        </p:grpSp>
        <p:sp>
          <p:nvSpPr>
            <p:cNvPr id="60" name="文本框 59"/>
            <p:cNvSpPr txBox="1"/>
            <p:nvPr/>
          </p:nvSpPr>
          <p:spPr>
            <a:xfrm>
              <a:off x="4302" y="6339"/>
              <a:ext cx="3764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Weight Change for user</a:t>
              </a: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3468370" y="1280160"/>
            <a:ext cx="2130425" cy="2409190"/>
            <a:chOff x="393" y="6467"/>
            <a:chExt cx="3355" cy="3794"/>
          </a:xfrm>
        </p:grpSpPr>
        <p:grpSp>
          <p:nvGrpSpPr>
            <p:cNvPr id="15" name="组合 14"/>
            <p:cNvGrpSpPr/>
            <p:nvPr/>
          </p:nvGrpSpPr>
          <p:grpSpPr>
            <a:xfrm>
              <a:off x="468" y="6941"/>
              <a:ext cx="3280" cy="3320"/>
              <a:chOff x="9039" y="3740"/>
              <a:chExt cx="3280" cy="3320"/>
            </a:xfrm>
          </p:grpSpPr>
          <p:pic>
            <p:nvPicPr>
              <p:cNvPr id="5" name="图片 4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039" y="3740"/>
                <a:ext cx="3280" cy="3320"/>
              </a:xfrm>
              <a:prstGeom prst="rect">
                <a:avLst/>
              </a:prstGeom>
            </p:spPr>
          </p:pic>
          <p:sp>
            <p:nvSpPr>
              <p:cNvPr id="6" name="文本框 5"/>
              <p:cNvSpPr txBox="1"/>
              <p:nvPr/>
            </p:nvSpPr>
            <p:spPr>
              <a:xfrm>
                <a:off x="9358" y="4013"/>
                <a:ext cx="548" cy="5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solidFill>
                      <a:srgbClr val="FF0000"/>
                    </a:solidFill>
                  </a:rPr>
                  <a:t>X</a:t>
                </a:r>
              </a:p>
            </p:txBody>
          </p:sp>
          <p:sp>
            <p:nvSpPr>
              <p:cNvPr id="7" name="文本框 6"/>
              <p:cNvSpPr txBox="1"/>
              <p:nvPr/>
            </p:nvSpPr>
            <p:spPr>
              <a:xfrm>
                <a:off x="10445" y="4047"/>
                <a:ext cx="468" cy="5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/>
                  <a:t>4</a:t>
                </a:r>
              </a:p>
            </p:txBody>
          </p:sp>
          <p:sp>
            <p:nvSpPr>
              <p:cNvPr id="8" name="文本框 7"/>
              <p:cNvSpPr txBox="1"/>
              <p:nvPr/>
            </p:nvSpPr>
            <p:spPr>
              <a:xfrm>
                <a:off x="11483" y="4047"/>
                <a:ext cx="468" cy="5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/>
                  <a:t>7</a:t>
                </a:r>
              </a:p>
            </p:txBody>
          </p:sp>
          <p:sp>
            <p:nvSpPr>
              <p:cNvPr id="9" name="文本框 8"/>
              <p:cNvSpPr txBox="1"/>
              <p:nvPr/>
            </p:nvSpPr>
            <p:spPr>
              <a:xfrm>
                <a:off x="11454" y="5110"/>
                <a:ext cx="468" cy="5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/>
                  <a:t>8</a:t>
                </a:r>
              </a:p>
            </p:txBody>
          </p:sp>
          <p:sp>
            <p:nvSpPr>
              <p:cNvPr id="10" name="文本框 9"/>
              <p:cNvSpPr txBox="1"/>
              <p:nvPr/>
            </p:nvSpPr>
            <p:spPr>
              <a:xfrm>
                <a:off x="10445" y="5110"/>
                <a:ext cx="468" cy="5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/>
                  <a:t>5</a:t>
                </a:r>
              </a:p>
            </p:txBody>
          </p:sp>
          <p:sp>
            <p:nvSpPr>
              <p:cNvPr id="11" name="文本框 10"/>
              <p:cNvSpPr txBox="1"/>
              <p:nvPr/>
            </p:nvSpPr>
            <p:spPr>
              <a:xfrm>
                <a:off x="9358" y="5110"/>
                <a:ext cx="468" cy="5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/>
                  <a:t>2</a:t>
                </a:r>
              </a:p>
            </p:txBody>
          </p:sp>
          <p:sp>
            <p:nvSpPr>
              <p:cNvPr id="12" name="文本框 11"/>
              <p:cNvSpPr txBox="1"/>
              <p:nvPr/>
            </p:nvSpPr>
            <p:spPr>
              <a:xfrm>
                <a:off x="9373" y="6207"/>
                <a:ext cx="468" cy="5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/>
                  <a:t>3</a:t>
                </a:r>
              </a:p>
            </p:txBody>
          </p:sp>
          <p:sp>
            <p:nvSpPr>
              <p:cNvPr id="13" name="文本框 12"/>
              <p:cNvSpPr txBox="1"/>
              <p:nvPr/>
            </p:nvSpPr>
            <p:spPr>
              <a:xfrm>
                <a:off x="10445" y="6202"/>
                <a:ext cx="468" cy="5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/>
                  <a:t>6</a:t>
                </a:r>
              </a:p>
            </p:txBody>
          </p:sp>
          <p:sp>
            <p:nvSpPr>
              <p:cNvPr id="14" name="文本框 13"/>
              <p:cNvSpPr txBox="1"/>
              <p:nvPr/>
            </p:nvSpPr>
            <p:spPr>
              <a:xfrm>
                <a:off x="11517" y="6248"/>
                <a:ext cx="468" cy="5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/>
                  <a:t>9</a:t>
                </a:r>
              </a:p>
            </p:txBody>
          </p:sp>
        </p:grpSp>
        <p:sp>
          <p:nvSpPr>
            <p:cNvPr id="30" name="文本框 29"/>
            <p:cNvSpPr txBox="1"/>
            <p:nvPr/>
          </p:nvSpPr>
          <p:spPr>
            <a:xfrm>
              <a:off x="393" y="6467"/>
              <a:ext cx="330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/>
                <a:t>Game board position</a:t>
              </a: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4557395" y="3935730"/>
            <a:ext cx="2705100" cy="2466975"/>
            <a:chOff x="4281" y="6362"/>
            <a:chExt cx="4260" cy="3885"/>
          </a:xfrm>
        </p:grpSpPr>
        <p:grpSp>
          <p:nvGrpSpPr>
            <p:cNvPr id="4" name="组合 3"/>
            <p:cNvGrpSpPr/>
            <p:nvPr/>
          </p:nvGrpSpPr>
          <p:grpSpPr>
            <a:xfrm>
              <a:off x="4544" y="6927"/>
              <a:ext cx="3280" cy="3320"/>
              <a:chOff x="9039" y="3740"/>
              <a:chExt cx="3280" cy="3320"/>
            </a:xfrm>
          </p:grpSpPr>
          <p:pic>
            <p:nvPicPr>
              <p:cNvPr id="16" name="图片 15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039" y="3740"/>
                <a:ext cx="3280" cy="3320"/>
              </a:xfrm>
              <a:prstGeom prst="rect">
                <a:avLst/>
              </a:prstGeom>
            </p:spPr>
          </p:pic>
          <p:sp>
            <p:nvSpPr>
              <p:cNvPr id="17" name="文本框 16"/>
              <p:cNvSpPr txBox="1"/>
              <p:nvPr/>
            </p:nvSpPr>
            <p:spPr>
              <a:xfrm>
                <a:off x="9358" y="4013"/>
                <a:ext cx="468" cy="5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solidFill>
                      <a:srgbClr val="FF0000"/>
                    </a:solidFill>
                  </a:rPr>
                  <a:t>0</a:t>
                </a:r>
              </a:p>
            </p:txBody>
          </p:sp>
          <p:sp>
            <p:nvSpPr>
              <p:cNvPr id="18" name="文本框 17"/>
              <p:cNvSpPr txBox="1"/>
              <p:nvPr/>
            </p:nvSpPr>
            <p:spPr>
              <a:xfrm>
                <a:off x="10445" y="4047"/>
                <a:ext cx="468" cy="5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solidFill>
                      <a:srgbClr val="FFFF00"/>
                    </a:solidFill>
                  </a:rPr>
                  <a:t>1</a:t>
                </a:r>
              </a:p>
            </p:txBody>
          </p:sp>
          <p:sp>
            <p:nvSpPr>
              <p:cNvPr id="19" name="文本框 18"/>
              <p:cNvSpPr txBox="1"/>
              <p:nvPr/>
            </p:nvSpPr>
            <p:spPr>
              <a:xfrm>
                <a:off x="11483" y="4047"/>
                <a:ext cx="468" cy="5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solidFill>
                      <a:srgbClr val="FFFF00"/>
                    </a:solidFill>
                  </a:rPr>
                  <a:t>2</a:t>
                </a:r>
              </a:p>
            </p:txBody>
          </p:sp>
          <p:sp>
            <p:nvSpPr>
              <p:cNvPr id="20" name="文本框 19"/>
              <p:cNvSpPr txBox="1"/>
              <p:nvPr/>
            </p:nvSpPr>
            <p:spPr>
              <a:xfrm>
                <a:off x="11454" y="5110"/>
                <a:ext cx="468" cy="5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/>
                  <a:t>2</a:t>
                </a:r>
              </a:p>
            </p:txBody>
          </p:sp>
          <p:sp>
            <p:nvSpPr>
              <p:cNvPr id="21" name="文本框 20"/>
              <p:cNvSpPr txBox="1"/>
              <p:nvPr/>
            </p:nvSpPr>
            <p:spPr>
              <a:xfrm>
                <a:off x="10445" y="5124"/>
                <a:ext cx="468" cy="5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solidFill>
                      <a:srgbClr val="FFFF00"/>
                    </a:solidFill>
                  </a:rPr>
                  <a:t>3</a:t>
                </a:r>
              </a:p>
            </p:txBody>
          </p:sp>
          <p:sp>
            <p:nvSpPr>
              <p:cNvPr id="22" name="文本框 21"/>
              <p:cNvSpPr txBox="1"/>
              <p:nvPr/>
            </p:nvSpPr>
            <p:spPr>
              <a:xfrm>
                <a:off x="9358" y="5110"/>
                <a:ext cx="468" cy="5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solidFill>
                      <a:srgbClr val="FFFF00"/>
                    </a:solidFill>
                  </a:rPr>
                  <a:t>1</a:t>
                </a:r>
              </a:p>
            </p:txBody>
          </p:sp>
          <p:sp>
            <p:nvSpPr>
              <p:cNvPr id="23" name="文本框 22"/>
              <p:cNvSpPr txBox="1"/>
              <p:nvPr/>
            </p:nvSpPr>
            <p:spPr>
              <a:xfrm>
                <a:off x="9373" y="6207"/>
                <a:ext cx="468" cy="5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solidFill>
                      <a:srgbClr val="FFFF00"/>
                    </a:solidFill>
                  </a:rPr>
                  <a:t>2</a:t>
                </a:r>
              </a:p>
            </p:txBody>
          </p:sp>
          <p:sp>
            <p:nvSpPr>
              <p:cNvPr id="24" name="文本框 23"/>
              <p:cNvSpPr txBox="1"/>
              <p:nvPr/>
            </p:nvSpPr>
            <p:spPr>
              <a:xfrm>
                <a:off x="10445" y="6202"/>
                <a:ext cx="468" cy="5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/>
                  <a:t>2</a:t>
                </a:r>
              </a:p>
            </p:txBody>
          </p:sp>
          <p:sp>
            <p:nvSpPr>
              <p:cNvPr id="25" name="文本框 24"/>
              <p:cNvSpPr txBox="1"/>
              <p:nvPr/>
            </p:nvSpPr>
            <p:spPr>
              <a:xfrm>
                <a:off x="11517" y="6248"/>
                <a:ext cx="468" cy="5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solidFill>
                      <a:srgbClr val="FFFF00"/>
                    </a:solidFill>
                  </a:rPr>
                  <a:t>2</a:t>
                </a:r>
              </a:p>
            </p:txBody>
          </p:sp>
        </p:grpSp>
        <p:sp>
          <p:nvSpPr>
            <p:cNvPr id="26" name="文本框 25"/>
            <p:cNvSpPr txBox="1"/>
            <p:nvPr/>
          </p:nvSpPr>
          <p:spPr>
            <a:xfrm>
              <a:off x="4281" y="6362"/>
              <a:ext cx="4260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Weight Change for robot</a:t>
              </a:r>
            </a:p>
          </p:txBody>
        </p:sp>
      </p:grpSp>
      <p:sp>
        <p:nvSpPr>
          <p:cNvPr id="75" name="文本框 74"/>
          <p:cNvSpPr txBox="1"/>
          <p:nvPr/>
        </p:nvSpPr>
        <p:spPr>
          <a:xfrm>
            <a:off x="422275" y="1280160"/>
            <a:ext cx="272415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>
                <a:solidFill>
                  <a:srgbClr val="1103CD"/>
                </a:solidFill>
              </a:rPr>
              <a:t>Step1: User plays at position1</a:t>
            </a:r>
          </a:p>
        </p:txBody>
      </p:sp>
      <p:sp>
        <p:nvSpPr>
          <p:cNvPr id="76" name="文本框 75"/>
          <p:cNvSpPr txBox="1"/>
          <p:nvPr/>
        </p:nvSpPr>
        <p:spPr>
          <a:xfrm>
            <a:off x="6983095" y="4605655"/>
            <a:ext cx="190881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Impacted position weight -1</a:t>
            </a:r>
          </a:p>
        </p:txBody>
      </p:sp>
      <p:sp>
        <p:nvSpPr>
          <p:cNvPr id="77" name="文本框 76"/>
          <p:cNvSpPr txBox="1"/>
          <p:nvPr/>
        </p:nvSpPr>
        <p:spPr>
          <a:xfrm>
            <a:off x="48260" y="4591685"/>
            <a:ext cx="190881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Change weight to 0 because it is not empty</a:t>
            </a:r>
          </a:p>
        </p:txBody>
      </p:sp>
      <p:sp>
        <p:nvSpPr>
          <p:cNvPr id="45" name="标题 1"/>
          <p:cNvSpPr txBox="1"/>
          <p:nvPr/>
        </p:nvSpPr>
        <p:spPr>
          <a:xfrm>
            <a:off x="870411" y="295275"/>
            <a:ext cx="7951817" cy="8270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dirty="0"/>
              <a:t>Implementation: Robot not lose strategy</a:t>
            </a:r>
          </a:p>
        </p:txBody>
      </p:sp>
    </p:spTree>
  </p:cSld>
  <p:clrMapOvr>
    <a:masterClrMapping/>
  </p:clrMapOvr>
  <p:transition spd="slow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组合 47"/>
          <p:cNvGrpSpPr/>
          <p:nvPr/>
        </p:nvGrpSpPr>
        <p:grpSpPr>
          <a:xfrm>
            <a:off x="1830070" y="3776980"/>
            <a:ext cx="2390140" cy="2709545"/>
            <a:chOff x="4304" y="5980"/>
            <a:chExt cx="3764" cy="4267"/>
          </a:xfrm>
        </p:grpSpPr>
        <p:grpSp>
          <p:nvGrpSpPr>
            <p:cNvPr id="49" name="组合 48"/>
            <p:cNvGrpSpPr/>
            <p:nvPr/>
          </p:nvGrpSpPr>
          <p:grpSpPr>
            <a:xfrm>
              <a:off x="4544" y="6927"/>
              <a:ext cx="3280" cy="3320"/>
              <a:chOff x="9039" y="3740"/>
              <a:chExt cx="3280" cy="3320"/>
            </a:xfrm>
          </p:grpSpPr>
          <p:pic>
            <p:nvPicPr>
              <p:cNvPr id="50" name="图片 49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039" y="3740"/>
                <a:ext cx="3280" cy="3320"/>
              </a:xfrm>
              <a:prstGeom prst="rect">
                <a:avLst/>
              </a:prstGeom>
            </p:spPr>
          </p:pic>
          <p:sp>
            <p:nvSpPr>
              <p:cNvPr id="51" name="文本框 50"/>
              <p:cNvSpPr txBox="1"/>
              <p:nvPr/>
            </p:nvSpPr>
            <p:spPr>
              <a:xfrm>
                <a:off x="9358" y="4013"/>
                <a:ext cx="468" cy="5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/>
                  <a:t>0</a:t>
                </a:r>
              </a:p>
            </p:txBody>
          </p:sp>
          <p:sp>
            <p:nvSpPr>
              <p:cNvPr id="52" name="文本框 51"/>
              <p:cNvSpPr txBox="1"/>
              <p:nvPr/>
            </p:nvSpPr>
            <p:spPr>
              <a:xfrm>
                <a:off x="10445" y="4047"/>
                <a:ext cx="468" cy="5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solidFill>
                      <a:srgbClr val="FFFF00"/>
                    </a:solidFill>
                  </a:rPr>
                  <a:t>1</a:t>
                </a:r>
              </a:p>
            </p:txBody>
          </p:sp>
          <p:sp>
            <p:nvSpPr>
              <p:cNvPr id="53" name="文本框 52"/>
              <p:cNvSpPr txBox="1"/>
              <p:nvPr/>
            </p:nvSpPr>
            <p:spPr>
              <a:xfrm>
                <a:off x="11483" y="4047"/>
                <a:ext cx="468" cy="5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solidFill>
                      <a:srgbClr val="FFFF00"/>
                    </a:solidFill>
                  </a:rPr>
                  <a:t>2</a:t>
                </a:r>
              </a:p>
            </p:txBody>
          </p:sp>
          <p:sp>
            <p:nvSpPr>
              <p:cNvPr id="54" name="文本框 53"/>
              <p:cNvSpPr txBox="1"/>
              <p:nvPr/>
            </p:nvSpPr>
            <p:spPr>
              <a:xfrm>
                <a:off x="11454" y="5110"/>
                <a:ext cx="468" cy="5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solidFill>
                      <a:srgbClr val="FFFF00"/>
                    </a:solidFill>
                  </a:rPr>
                  <a:t>1</a:t>
                </a:r>
              </a:p>
            </p:txBody>
          </p:sp>
          <p:sp>
            <p:nvSpPr>
              <p:cNvPr id="55" name="文本框 54"/>
              <p:cNvSpPr txBox="1"/>
              <p:nvPr/>
            </p:nvSpPr>
            <p:spPr>
              <a:xfrm>
                <a:off x="10445" y="5124"/>
                <a:ext cx="468" cy="5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solidFill>
                      <a:srgbClr val="FF0000"/>
                    </a:solidFill>
                  </a:rPr>
                  <a:t>0</a:t>
                </a:r>
              </a:p>
            </p:txBody>
          </p:sp>
          <p:sp>
            <p:nvSpPr>
              <p:cNvPr id="56" name="文本框 55"/>
              <p:cNvSpPr txBox="1"/>
              <p:nvPr/>
            </p:nvSpPr>
            <p:spPr>
              <a:xfrm>
                <a:off x="9358" y="5110"/>
                <a:ext cx="468" cy="5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solidFill>
                      <a:srgbClr val="FFFF00"/>
                    </a:solidFill>
                  </a:rPr>
                  <a:t>1</a:t>
                </a:r>
              </a:p>
            </p:txBody>
          </p:sp>
          <p:sp>
            <p:nvSpPr>
              <p:cNvPr id="57" name="文本框 56"/>
              <p:cNvSpPr txBox="1"/>
              <p:nvPr/>
            </p:nvSpPr>
            <p:spPr>
              <a:xfrm>
                <a:off x="9373" y="6207"/>
                <a:ext cx="468" cy="5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solidFill>
                      <a:srgbClr val="FFFF00"/>
                    </a:solidFill>
                  </a:rPr>
                  <a:t>2</a:t>
                </a:r>
              </a:p>
            </p:txBody>
          </p:sp>
          <p:sp>
            <p:nvSpPr>
              <p:cNvPr id="58" name="文本框 57"/>
              <p:cNvSpPr txBox="1"/>
              <p:nvPr/>
            </p:nvSpPr>
            <p:spPr>
              <a:xfrm>
                <a:off x="10445" y="6202"/>
                <a:ext cx="468" cy="5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solidFill>
                      <a:srgbClr val="FFFF00"/>
                    </a:solidFill>
                  </a:rPr>
                  <a:t>1</a:t>
                </a:r>
              </a:p>
            </p:txBody>
          </p:sp>
          <p:sp>
            <p:nvSpPr>
              <p:cNvPr id="59" name="文本框 58"/>
              <p:cNvSpPr txBox="1"/>
              <p:nvPr/>
            </p:nvSpPr>
            <p:spPr>
              <a:xfrm>
                <a:off x="11517" y="6248"/>
                <a:ext cx="468" cy="5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solidFill>
                      <a:srgbClr val="FFFF00"/>
                    </a:solidFill>
                  </a:rPr>
                  <a:t>2</a:t>
                </a:r>
              </a:p>
            </p:txBody>
          </p:sp>
        </p:grpSp>
        <p:sp>
          <p:nvSpPr>
            <p:cNvPr id="60" name="文本框 59"/>
            <p:cNvSpPr txBox="1"/>
            <p:nvPr/>
          </p:nvSpPr>
          <p:spPr>
            <a:xfrm>
              <a:off x="4304" y="5980"/>
              <a:ext cx="3764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Weight Change for user</a:t>
              </a: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4716780" y="3801745"/>
            <a:ext cx="2649855" cy="2672080"/>
            <a:chOff x="4228" y="6039"/>
            <a:chExt cx="4173" cy="4208"/>
          </a:xfrm>
        </p:grpSpPr>
        <p:grpSp>
          <p:nvGrpSpPr>
            <p:cNvPr id="4" name="组合 3"/>
            <p:cNvGrpSpPr/>
            <p:nvPr/>
          </p:nvGrpSpPr>
          <p:grpSpPr>
            <a:xfrm>
              <a:off x="4544" y="6927"/>
              <a:ext cx="3280" cy="3320"/>
              <a:chOff x="9039" y="3740"/>
              <a:chExt cx="3280" cy="3320"/>
            </a:xfrm>
          </p:grpSpPr>
          <p:pic>
            <p:nvPicPr>
              <p:cNvPr id="16" name="图片 15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039" y="3740"/>
                <a:ext cx="3280" cy="3320"/>
              </a:xfrm>
              <a:prstGeom prst="rect">
                <a:avLst/>
              </a:prstGeom>
            </p:spPr>
          </p:pic>
          <p:sp>
            <p:nvSpPr>
              <p:cNvPr id="17" name="文本框 16"/>
              <p:cNvSpPr txBox="1"/>
              <p:nvPr/>
            </p:nvSpPr>
            <p:spPr>
              <a:xfrm>
                <a:off x="9358" y="4013"/>
                <a:ext cx="468" cy="5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/>
                  <a:t>0</a:t>
                </a:r>
              </a:p>
            </p:txBody>
          </p:sp>
          <p:sp>
            <p:nvSpPr>
              <p:cNvPr id="18" name="文本框 17"/>
              <p:cNvSpPr txBox="1"/>
              <p:nvPr/>
            </p:nvSpPr>
            <p:spPr>
              <a:xfrm>
                <a:off x="10445" y="4047"/>
                <a:ext cx="468" cy="5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/>
                  <a:t>1</a:t>
                </a:r>
              </a:p>
            </p:txBody>
          </p:sp>
          <p:sp>
            <p:nvSpPr>
              <p:cNvPr id="19" name="文本框 18"/>
              <p:cNvSpPr txBox="1"/>
              <p:nvPr/>
            </p:nvSpPr>
            <p:spPr>
              <a:xfrm>
                <a:off x="11483" y="4047"/>
                <a:ext cx="468" cy="5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/>
                  <a:t>2</a:t>
                </a:r>
              </a:p>
            </p:txBody>
          </p:sp>
          <p:sp>
            <p:nvSpPr>
              <p:cNvPr id="20" name="文本框 19"/>
              <p:cNvSpPr txBox="1"/>
              <p:nvPr/>
            </p:nvSpPr>
            <p:spPr>
              <a:xfrm>
                <a:off x="11454" y="5110"/>
                <a:ext cx="468" cy="5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/>
                  <a:t>2</a:t>
                </a:r>
              </a:p>
            </p:txBody>
          </p:sp>
          <p:sp>
            <p:nvSpPr>
              <p:cNvPr id="21" name="文本框 20"/>
              <p:cNvSpPr txBox="1"/>
              <p:nvPr/>
            </p:nvSpPr>
            <p:spPr>
              <a:xfrm>
                <a:off x="10445" y="5124"/>
                <a:ext cx="468" cy="5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solidFill>
                      <a:srgbClr val="FF0000"/>
                    </a:solidFill>
                  </a:rPr>
                  <a:t>0</a:t>
                </a:r>
              </a:p>
            </p:txBody>
          </p:sp>
          <p:sp>
            <p:nvSpPr>
              <p:cNvPr id="22" name="文本框 21"/>
              <p:cNvSpPr txBox="1"/>
              <p:nvPr/>
            </p:nvSpPr>
            <p:spPr>
              <a:xfrm>
                <a:off x="9358" y="5110"/>
                <a:ext cx="468" cy="5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/>
                  <a:t>1</a:t>
                </a:r>
              </a:p>
            </p:txBody>
          </p:sp>
          <p:sp>
            <p:nvSpPr>
              <p:cNvPr id="23" name="文本框 22"/>
              <p:cNvSpPr txBox="1"/>
              <p:nvPr/>
            </p:nvSpPr>
            <p:spPr>
              <a:xfrm>
                <a:off x="9373" y="6207"/>
                <a:ext cx="468" cy="5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/>
                  <a:t>2</a:t>
                </a:r>
              </a:p>
            </p:txBody>
          </p:sp>
          <p:sp>
            <p:nvSpPr>
              <p:cNvPr id="24" name="文本框 23"/>
              <p:cNvSpPr txBox="1"/>
              <p:nvPr/>
            </p:nvSpPr>
            <p:spPr>
              <a:xfrm>
                <a:off x="10445" y="6202"/>
                <a:ext cx="468" cy="5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/>
                  <a:t>2</a:t>
                </a:r>
              </a:p>
            </p:txBody>
          </p:sp>
          <p:sp>
            <p:nvSpPr>
              <p:cNvPr id="25" name="文本框 24"/>
              <p:cNvSpPr txBox="1"/>
              <p:nvPr/>
            </p:nvSpPr>
            <p:spPr>
              <a:xfrm>
                <a:off x="11517" y="6248"/>
                <a:ext cx="468" cy="5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/>
                  <a:t>2</a:t>
                </a:r>
              </a:p>
            </p:txBody>
          </p:sp>
        </p:grpSp>
        <p:sp>
          <p:nvSpPr>
            <p:cNvPr id="26" name="文本框 25"/>
            <p:cNvSpPr txBox="1"/>
            <p:nvPr/>
          </p:nvSpPr>
          <p:spPr>
            <a:xfrm>
              <a:off x="4228" y="6039"/>
              <a:ext cx="4173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Weight Change for robot</a:t>
              </a:r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3428365" y="1221740"/>
            <a:ext cx="2130425" cy="2409190"/>
            <a:chOff x="393" y="6467"/>
            <a:chExt cx="3355" cy="3794"/>
          </a:xfrm>
        </p:grpSpPr>
        <p:grpSp>
          <p:nvGrpSpPr>
            <p:cNvPr id="37" name="组合 36"/>
            <p:cNvGrpSpPr/>
            <p:nvPr/>
          </p:nvGrpSpPr>
          <p:grpSpPr>
            <a:xfrm>
              <a:off x="468" y="6941"/>
              <a:ext cx="3280" cy="3320"/>
              <a:chOff x="9039" y="3740"/>
              <a:chExt cx="3280" cy="3320"/>
            </a:xfrm>
          </p:grpSpPr>
          <p:pic>
            <p:nvPicPr>
              <p:cNvPr id="38" name="图片 37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039" y="3740"/>
                <a:ext cx="3280" cy="3320"/>
              </a:xfrm>
              <a:prstGeom prst="rect">
                <a:avLst/>
              </a:prstGeom>
            </p:spPr>
          </p:pic>
          <p:sp>
            <p:nvSpPr>
              <p:cNvPr id="39" name="文本框 38"/>
              <p:cNvSpPr txBox="1"/>
              <p:nvPr/>
            </p:nvSpPr>
            <p:spPr>
              <a:xfrm>
                <a:off x="9358" y="4013"/>
                <a:ext cx="548" cy="5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/>
                  <a:t>X</a:t>
                </a:r>
              </a:p>
            </p:txBody>
          </p:sp>
          <p:sp>
            <p:nvSpPr>
              <p:cNvPr id="40" name="文本框 39"/>
              <p:cNvSpPr txBox="1"/>
              <p:nvPr/>
            </p:nvSpPr>
            <p:spPr>
              <a:xfrm>
                <a:off x="10445" y="4047"/>
                <a:ext cx="468" cy="5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/>
                  <a:t>4</a:t>
                </a:r>
              </a:p>
            </p:txBody>
          </p:sp>
          <p:sp>
            <p:nvSpPr>
              <p:cNvPr id="41" name="文本框 40"/>
              <p:cNvSpPr txBox="1"/>
              <p:nvPr/>
            </p:nvSpPr>
            <p:spPr>
              <a:xfrm>
                <a:off x="11483" y="4047"/>
                <a:ext cx="468" cy="5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/>
                  <a:t>7</a:t>
                </a:r>
              </a:p>
            </p:txBody>
          </p:sp>
          <p:sp>
            <p:nvSpPr>
              <p:cNvPr id="42" name="文本框 41"/>
              <p:cNvSpPr txBox="1"/>
              <p:nvPr/>
            </p:nvSpPr>
            <p:spPr>
              <a:xfrm>
                <a:off x="11454" y="5110"/>
                <a:ext cx="468" cy="5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/>
                  <a:t>8</a:t>
                </a:r>
              </a:p>
            </p:txBody>
          </p:sp>
          <p:sp>
            <p:nvSpPr>
              <p:cNvPr id="43" name="文本框 42"/>
              <p:cNvSpPr txBox="1"/>
              <p:nvPr/>
            </p:nvSpPr>
            <p:spPr>
              <a:xfrm>
                <a:off x="10445" y="5110"/>
                <a:ext cx="548" cy="5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solidFill>
                      <a:srgbClr val="FF0000"/>
                    </a:solidFill>
                  </a:rPr>
                  <a:t>O</a:t>
                </a:r>
              </a:p>
            </p:txBody>
          </p:sp>
          <p:sp>
            <p:nvSpPr>
              <p:cNvPr id="44" name="文本框 43"/>
              <p:cNvSpPr txBox="1"/>
              <p:nvPr/>
            </p:nvSpPr>
            <p:spPr>
              <a:xfrm>
                <a:off x="9358" y="5110"/>
                <a:ext cx="468" cy="5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/>
                  <a:t>2</a:t>
                </a:r>
              </a:p>
            </p:txBody>
          </p:sp>
          <p:sp>
            <p:nvSpPr>
              <p:cNvPr id="45" name="文本框 44"/>
              <p:cNvSpPr txBox="1"/>
              <p:nvPr/>
            </p:nvSpPr>
            <p:spPr>
              <a:xfrm>
                <a:off x="9373" y="6207"/>
                <a:ext cx="468" cy="5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/>
                  <a:t>3</a:t>
                </a:r>
              </a:p>
            </p:txBody>
          </p:sp>
          <p:sp>
            <p:nvSpPr>
              <p:cNvPr id="46" name="文本框 45"/>
              <p:cNvSpPr txBox="1"/>
              <p:nvPr/>
            </p:nvSpPr>
            <p:spPr>
              <a:xfrm>
                <a:off x="10445" y="6202"/>
                <a:ext cx="468" cy="5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/>
                  <a:t>6</a:t>
                </a:r>
              </a:p>
            </p:txBody>
          </p:sp>
          <p:sp>
            <p:nvSpPr>
              <p:cNvPr id="47" name="文本框 46"/>
              <p:cNvSpPr txBox="1"/>
              <p:nvPr/>
            </p:nvSpPr>
            <p:spPr>
              <a:xfrm>
                <a:off x="11517" y="6248"/>
                <a:ext cx="468" cy="5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/>
                  <a:t>9</a:t>
                </a:r>
              </a:p>
            </p:txBody>
          </p:sp>
        </p:grpSp>
        <p:sp>
          <p:nvSpPr>
            <p:cNvPr id="61" name="文本框 60"/>
            <p:cNvSpPr txBox="1"/>
            <p:nvPr/>
          </p:nvSpPr>
          <p:spPr>
            <a:xfrm>
              <a:off x="393" y="6467"/>
              <a:ext cx="330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/>
                <a:t>Game board position</a:t>
              </a:r>
            </a:p>
          </p:txBody>
        </p:sp>
      </p:grpSp>
      <p:sp>
        <p:nvSpPr>
          <p:cNvPr id="27" name="文本框 26"/>
          <p:cNvSpPr txBox="1"/>
          <p:nvPr/>
        </p:nvSpPr>
        <p:spPr>
          <a:xfrm>
            <a:off x="450215" y="1235710"/>
            <a:ext cx="264731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>
                <a:solidFill>
                  <a:srgbClr val="1103CD"/>
                </a:solidFill>
              </a:rPr>
              <a:t>Step2: </a:t>
            </a:r>
            <a:r>
              <a:rPr lang="en-US" altLang="zh-CN" sz="2400">
                <a:solidFill>
                  <a:srgbClr val="1103CD"/>
                </a:solidFill>
                <a:sym typeface="+mn-ea"/>
              </a:rPr>
              <a:t>Robot plays at position5</a:t>
            </a:r>
            <a:endParaRPr lang="en-US" altLang="zh-CN" sz="2400">
              <a:solidFill>
                <a:srgbClr val="1103CD"/>
              </a:solidFill>
            </a:endParaRPr>
          </a:p>
          <a:p>
            <a:endParaRPr lang="en-US" altLang="zh-CN" sz="2400">
              <a:solidFill>
                <a:srgbClr val="1103CD"/>
              </a:solidFill>
            </a:endParaRPr>
          </a:p>
        </p:txBody>
      </p:sp>
      <p:sp>
        <p:nvSpPr>
          <p:cNvPr id="76" name="文本框 75"/>
          <p:cNvSpPr txBox="1"/>
          <p:nvPr/>
        </p:nvSpPr>
        <p:spPr>
          <a:xfrm>
            <a:off x="73660" y="4703445"/>
            <a:ext cx="190881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Impacted position weight -1 for opponent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7091680" y="4846320"/>
            <a:ext cx="190881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Change weight to 0 because it is not empty</a:t>
            </a:r>
          </a:p>
        </p:txBody>
      </p:sp>
      <p:sp>
        <p:nvSpPr>
          <p:cNvPr id="62" name="标题 1"/>
          <p:cNvSpPr txBox="1"/>
          <p:nvPr/>
        </p:nvSpPr>
        <p:spPr>
          <a:xfrm>
            <a:off x="870411" y="295275"/>
            <a:ext cx="7951817" cy="8270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dirty="0"/>
              <a:t>Implementation: Robot not lose strategy</a:t>
            </a:r>
          </a:p>
        </p:txBody>
      </p:sp>
    </p:spTree>
  </p:cSld>
  <p:clrMapOvr>
    <a:masterClrMapping/>
  </p:clrMapOvr>
  <p:transition spd="slow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线连接符 2"/>
          <p:cNvCxnSpPr/>
          <p:nvPr/>
        </p:nvCxnSpPr>
        <p:spPr>
          <a:xfrm>
            <a:off x="0" y="889348"/>
            <a:ext cx="914400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3061506" y="49417"/>
            <a:ext cx="24961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000" dirty="0">
                <a:latin typeface="+mj-lt"/>
              </a:rPr>
              <a:t>Discussion</a:t>
            </a:r>
            <a:endParaRPr kumimoji="1" lang="zh-CN" altLang="en-US" sz="4000" dirty="0">
              <a:latin typeface="+mj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48146" y="2018822"/>
            <a:ext cx="7398327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this project, we learned how to connect the robot with Arduino board and how to control the servo motor via the </a:t>
            </a:r>
            <a:r>
              <a:rPr lang="en-US" dirty="0" err="1"/>
              <a:t>Matlab</a:t>
            </a:r>
            <a:r>
              <a:rPr lang="en-US" dirty="0"/>
              <a:t>/Arduino interface. And most importantly, we practice programming skill to implement several functionalities on this robot arm which include the </a:t>
            </a:r>
            <a:r>
              <a:rPr lang="en-US" dirty="0" err="1"/>
              <a:t>TicTacToe</a:t>
            </a:r>
            <a:r>
              <a:rPr lang="en-US" dirty="0"/>
              <a:t> game playing and decision-making policy. Finally, our robot arm can play </a:t>
            </a:r>
            <a:r>
              <a:rPr lang="en-US" dirty="0" err="1"/>
              <a:t>TicTacToe</a:t>
            </a:r>
            <a:r>
              <a:rPr lang="en-US" dirty="0"/>
              <a:t> game with a human player and never lose in the game.</a:t>
            </a:r>
          </a:p>
          <a:p>
            <a:endParaRPr lang="en-US" dirty="0"/>
          </a:p>
          <a:p>
            <a:r>
              <a:rPr lang="en-US" dirty="0"/>
              <a:t>Thanks to professor. Pandya!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If you have further question, please reach us out.</a:t>
            </a:r>
          </a:p>
        </p:txBody>
      </p:sp>
    </p:spTree>
  </p:cSld>
  <p:clrMapOvr>
    <a:masterClrMapping/>
  </p:clrMapOvr>
  <p:transition spd="slow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37592" y="56515"/>
            <a:ext cx="5993475" cy="827088"/>
          </a:xfrm>
        </p:spPr>
        <p:txBody>
          <a:bodyPr/>
          <a:lstStyle/>
          <a:p>
            <a:r>
              <a:rPr lang="en-US" altLang="zh-CN"/>
              <a:t>Appendix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986790" y="2062480"/>
            <a:ext cx="710882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Video: </a:t>
            </a:r>
            <a:r>
              <a:rPr lang="en-US" altLang="zh-CN">
                <a:hlinkClick r:id="rId2" action="ppaction://hlinkfile"/>
              </a:rPr>
              <a:t>https://www.youtube.com/watch?v=j4RMDoQk3Zw</a:t>
            </a:r>
            <a:endParaRPr lang="en-US" altLang="zh-CN"/>
          </a:p>
          <a:p>
            <a:r>
              <a:rPr lang="en-US" altLang="zh-CN"/>
              <a:t>Code: </a:t>
            </a:r>
            <a:r>
              <a:rPr lang="en-US" altLang="zh-CN">
                <a:hlinkClick r:id="rId3" action="ppaction://hlinkfile"/>
              </a:rPr>
              <a:t>https://github.com/linliawxm/RobotArm/tree/main/Project2</a:t>
            </a:r>
            <a:endParaRPr lang="en-US" altLang="zh-CN"/>
          </a:p>
        </p:txBody>
      </p:sp>
    </p:spTree>
  </p:cSld>
  <p:clrMapOvr>
    <a:masterClrMapping/>
  </p:clrMapOvr>
  <p:transition spd="slow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37592" y="56515"/>
            <a:ext cx="5993475" cy="827088"/>
          </a:xfrm>
        </p:spPr>
        <p:txBody>
          <a:bodyPr/>
          <a:lstStyle/>
          <a:p>
            <a:r>
              <a:rPr lang="en-US" altLang="zh-CN" dirty="0"/>
              <a:t>Contribution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689850-AF73-4B7E-A250-A473666EE017}"/>
              </a:ext>
            </a:extLst>
          </p:cNvPr>
          <p:cNvSpPr txBox="1"/>
          <p:nvPr/>
        </p:nvSpPr>
        <p:spPr>
          <a:xfrm>
            <a:off x="815340" y="1463040"/>
            <a:ext cx="3886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dirty="0"/>
              <a:t>Li Lin: Hardware setup, software setup, main App design, soft ware programming and testing, making the video and providing resources for the slides. 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742A7A-1F67-4243-8393-C1E8AD6FC42D}"/>
              </a:ext>
            </a:extLst>
          </p:cNvPr>
          <p:cNvSpPr txBox="1"/>
          <p:nvPr/>
        </p:nvSpPr>
        <p:spPr>
          <a:xfrm>
            <a:off x="815340" y="3058140"/>
            <a:ext cx="3886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dirty="0"/>
              <a:t>Zhaofeng Tian: testing software, </a:t>
            </a:r>
            <a:r>
              <a:rPr lang="en-US" altLang="zh-CN" dirty="0" err="1"/>
              <a:t>TicTacToe</a:t>
            </a:r>
            <a:r>
              <a:rPr lang="en-US" altLang="zh-CN" dirty="0"/>
              <a:t> game strategy design, slides work.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8309038"/>
      </p:ext>
    </p:extLst>
  </p:cSld>
  <p:clrMapOvr>
    <a:masterClrMapping/>
  </p:clrMapOvr>
  <p:transition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线连接符 2"/>
          <p:cNvCxnSpPr/>
          <p:nvPr/>
        </p:nvCxnSpPr>
        <p:spPr>
          <a:xfrm>
            <a:off x="0" y="889348"/>
            <a:ext cx="914400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3183426" y="119907"/>
            <a:ext cx="240642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400" dirty="0">
                <a:latin typeface="+mj-lt"/>
              </a:rPr>
              <a:t>Hardware</a:t>
            </a:r>
            <a:endParaRPr kumimoji="1" lang="zh-CN" altLang="en-US" sz="3200" dirty="0">
              <a:latin typeface="+mj-lt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2075" y="1770380"/>
            <a:ext cx="6419850" cy="4711700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线连接符 2"/>
          <p:cNvCxnSpPr/>
          <p:nvPr/>
        </p:nvCxnSpPr>
        <p:spPr>
          <a:xfrm>
            <a:off x="0" y="889348"/>
            <a:ext cx="914400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3037493" y="156097"/>
            <a:ext cx="220765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000" dirty="0">
                <a:latin typeface="+mj-lt"/>
              </a:rPr>
              <a:t>Hardware</a:t>
            </a:r>
            <a:endParaRPr kumimoji="1" lang="zh-CN" altLang="en-US" sz="3600" dirty="0">
              <a:latin typeface="+mj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46785" y="1207770"/>
            <a:ext cx="40963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Hardware improvement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625" y="1760220"/>
            <a:ext cx="6356350" cy="4787900"/>
          </a:xfrm>
          <a:prstGeom prst="rect">
            <a:avLst/>
          </a:prstGeom>
        </p:spPr>
      </p:pic>
      <p:sp>
        <p:nvSpPr>
          <p:cNvPr id="5" name="椭圆 4"/>
          <p:cNvSpPr/>
          <p:nvPr/>
        </p:nvSpPr>
        <p:spPr>
          <a:xfrm>
            <a:off x="1575435" y="3635375"/>
            <a:ext cx="2100580" cy="1478915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057275" y="2787650"/>
            <a:ext cx="20320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chemeClr val="tx1"/>
                </a:solidFill>
              </a:rPr>
              <a:t>Standard Hub Shaft ServoBlock</a:t>
            </a:r>
          </a:p>
        </p:txBody>
      </p:sp>
    </p:spTree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76202" y="191452"/>
            <a:ext cx="5993475" cy="827088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Methods: How to move EE</a:t>
            </a:r>
          </a:p>
        </p:txBody>
      </p:sp>
      <p:sp>
        <p:nvSpPr>
          <p:cNvPr id="3" name="椭圆 2"/>
          <p:cNvSpPr/>
          <p:nvPr/>
        </p:nvSpPr>
        <p:spPr>
          <a:xfrm>
            <a:off x="2600960" y="2118360"/>
            <a:ext cx="354965" cy="3390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A</a:t>
            </a:r>
          </a:p>
        </p:txBody>
      </p:sp>
      <p:sp>
        <p:nvSpPr>
          <p:cNvPr id="4" name="椭圆 3"/>
          <p:cNvSpPr/>
          <p:nvPr/>
        </p:nvSpPr>
        <p:spPr>
          <a:xfrm>
            <a:off x="5803900" y="2052320"/>
            <a:ext cx="354965" cy="3390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B</a:t>
            </a:r>
          </a:p>
        </p:txBody>
      </p:sp>
      <p:cxnSp>
        <p:nvCxnSpPr>
          <p:cNvPr id="5" name="曲线连接符 4"/>
          <p:cNvCxnSpPr>
            <a:stCxn id="3" idx="7"/>
            <a:endCxn id="4" idx="1"/>
          </p:cNvCxnSpPr>
          <p:nvPr/>
        </p:nvCxnSpPr>
        <p:spPr>
          <a:xfrm rot="16200000">
            <a:off x="4346575" y="659130"/>
            <a:ext cx="66040" cy="2952115"/>
          </a:xfrm>
          <a:prstGeom prst="curvedConnector3">
            <a:avLst>
              <a:gd name="adj1" fmla="val 792788"/>
            </a:avLst>
          </a:prstGeom>
          <a:ln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2032635" y="2533650"/>
            <a:ext cx="124777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(X</a:t>
            </a:r>
            <a:r>
              <a:rPr lang="en-US" altLang="zh-CN" baseline="-25000"/>
              <a:t>0</a:t>
            </a:r>
            <a:r>
              <a:rPr lang="en-US" altLang="zh-CN"/>
              <a:t>, Y</a:t>
            </a:r>
            <a:r>
              <a:rPr lang="en-US" altLang="zh-CN" baseline="-25000"/>
              <a:t>0</a:t>
            </a:r>
            <a:r>
              <a:rPr lang="en-US" altLang="zh-CN"/>
              <a:t>, Z</a:t>
            </a:r>
            <a:r>
              <a:rPr lang="en-US" altLang="zh-CN" baseline="-25000"/>
              <a:t>0</a:t>
            </a:r>
            <a:r>
              <a:rPr lang="en-US" altLang="zh-CN"/>
              <a:t>)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5358130" y="2457450"/>
            <a:ext cx="1173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(X</a:t>
            </a:r>
            <a:r>
              <a:rPr lang="en-US" altLang="zh-CN" baseline="-25000"/>
              <a:t>f</a:t>
            </a:r>
            <a:r>
              <a:rPr lang="en-US" altLang="zh-CN"/>
              <a:t>, Y</a:t>
            </a:r>
            <a:r>
              <a:rPr lang="en-US" altLang="zh-CN" baseline="-25000"/>
              <a:t>f</a:t>
            </a:r>
            <a:r>
              <a:rPr lang="en-US" altLang="zh-CN"/>
              <a:t>, Z</a:t>
            </a:r>
            <a:r>
              <a:rPr lang="en-US" altLang="zh-CN" baseline="-25000"/>
              <a:t>f</a:t>
            </a:r>
            <a:r>
              <a:rPr lang="en-US" altLang="zh-CN"/>
              <a:t>)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2099945" y="2978150"/>
            <a:ext cx="5010785" cy="28613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solidFill>
                  <a:srgbClr val="00B050"/>
                </a:solidFill>
              </a:rPr>
              <a:t>%use fkine with initial q0 to get initial position</a:t>
            </a:r>
          </a:p>
          <a:p>
            <a:r>
              <a:rPr lang="en-US" altLang="zh-CN"/>
              <a:t>T0 = robot.fkine(q0);</a:t>
            </a:r>
          </a:p>
          <a:p>
            <a:r>
              <a:rPr lang="en-US" altLang="zh-CN">
                <a:solidFill>
                  <a:srgbClr val="00B050"/>
                </a:solidFill>
              </a:rPr>
              <a:t>%change the position para to final position para</a:t>
            </a:r>
          </a:p>
          <a:p>
            <a:r>
              <a:rPr lang="en-US" altLang="zh-CN"/>
              <a:t>T0.t(1) = X</a:t>
            </a:r>
            <a:r>
              <a:rPr lang="en-US" altLang="zh-CN" baseline="-25000"/>
              <a:t>f</a:t>
            </a:r>
            <a:r>
              <a:rPr lang="en-US" altLang="zh-CN"/>
              <a:t>;</a:t>
            </a:r>
          </a:p>
          <a:p>
            <a:r>
              <a:rPr lang="en-US" altLang="zh-CN"/>
              <a:t>T0.t(2) = Y</a:t>
            </a:r>
            <a:r>
              <a:rPr lang="en-US" altLang="zh-CN" baseline="-25000"/>
              <a:t>f</a:t>
            </a:r>
            <a:r>
              <a:rPr lang="en-US" altLang="zh-CN"/>
              <a:t>;</a:t>
            </a:r>
          </a:p>
          <a:p>
            <a:r>
              <a:rPr lang="en-US" altLang="zh-CN"/>
              <a:t>T0.t(3) = Z</a:t>
            </a:r>
            <a:r>
              <a:rPr lang="en-US" altLang="zh-CN" baseline="-25000"/>
              <a:t>f</a:t>
            </a:r>
            <a:r>
              <a:rPr lang="en-US" altLang="zh-CN"/>
              <a:t>;</a:t>
            </a:r>
          </a:p>
          <a:p>
            <a:r>
              <a:rPr lang="en-US" altLang="zh-CN">
                <a:solidFill>
                  <a:srgbClr val="00B050"/>
                </a:solidFill>
              </a:rPr>
              <a:t>%use ikine to get final position joint angles</a:t>
            </a:r>
          </a:p>
          <a:p>
            <a:r>
              <a:rPr lang="en-US" altLang="zh-CN"/>
              <a:t>qf = robot.ikine(T0, “q0”, q0, “mask”, [1 1 1 0 0 0]);</a:t>
            </a:r>
          </a:p>
          <a:p>
            <a:r>
              <a:rPr lang="en-US" altLang="zh-CN">
                <a:solidFill>
                  <a:srgbClr val="00B050"/>
                </a:solidFill>
              </a:rPr>
              <a:t>%use plot() with qf to move EE</a:t>
            </a:r>
          </a:p>
          <a:p>
            <a:r>
              <a:rPr lang="en-US" altLang="zh-CN"/>
              <a:t>robot.plot(qf)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974090" y="6085205"/>
            <a:ext cx="71958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b="1">
                <a:solidFill>
                  <a:srgbClr val="FF0000"/>
                </a:solidFill>
                <a:sym typeface="+mn-ea"/>
              </a:rPr>
              <a:t>Moving End-effector from one place to another</a:t>
            </a:r>
            <a:r>
              <a:rPr lang="en-US" altLang="zh-CN" b="1">
                <a:solidFill>
                  <a:srgbClr val="FF0000"/>
                </a:solidFill>
              </a:rPr>
              <a:t> is basic for this project</a:t>
            </a:r>
          </a:p>
        </p:txBody>
      </p:sp>
    </p:spTree>
  </p:cSld>
  <p:clrMapOvr>
    <a:masterClrMapping/>
  </p:clrMapOvr>
  <p:transition spd="slow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82980" y="220103"/>
            <a:ext cx="6486697" cy="827088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Methods: Move EE smoothly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05093" y="2020110"/>
            <a:ext cx="39471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000" dirty="0">
                <a:solidFill>
                  <a:srgbClr val="FF0000"/>
                </a:solidFill>
              </a:rPr>
              <a:t>[qx,qd,qdd]=mtraj(@tpoly, </a:t>
            </a:r>
            <a:r>
              <a:rPr lang="en-US" altLang="zh-CN" sz="2000" dirty="0">
                <a:solidFill>
                  <a:srgbClr val="FF0000"/>
                </a:solidFill>
              </a:rPr>
              <a:t>q0</a:t>
            </a:r>
            <a:r>
              <a:rPr lang="zh-CN" altLang="en-US" sz="2000" dirty="0">
                <a:solidFill>
                  <a:srgbClr val="FF0000"/>
                </a:solidFill>
              </a:rPr>
              <a:t>, qf, 8)</a:t>
            </a:r>
            <a:r>
              <a:rPr lang="zh-CN" altLang="en-US" sz="2000" dirty="0"/>
              <a:t>; </a:t>
            </a:r>
            <a:r>
              <a:rPr lang="en-US" altLang="zh-CN" sz="2000" dirty="0"/>
              <a:t>is a trajectory generation function using polynomial method.</a:t>
            </a:r>
            <a:endParaRPr lang="zh-CN" altLang="en-US" sz="2000" dirty="0"/>
          </a:p>
        </p:txBody>
      </p:sp>
      <p:sp>
        <p:nvSpPr>
          <p:cNvPr id="4" name="文本框 3"/>
          <p:cNvSpPr txBox="1"/>
          <p:nvPr/>
        </p:nvSpPr>
        <p:spPr>
          <a:xfrm>
            <a:off x="79375" y="2972769"/>
            <a:ext cx="50565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>
                <a:sym typeface="+mn-ea"/>
              </a:rPr>
              <a:t> </a:t>
            </a:r>
            <a:r>
              <a:rPr lang="en-US" dirty="0">
                <a:solidFill>
                  <a:srgbClr val="FF0000"/>
                </a:solidFill>
                <a:sym typeface="+mn-ea"/>
              </a:rPr>
              <a:t>[Q,QD,QDD] = </a:t>
            </a:r>
            <a:r>
              <a:rPr lang="en-US" dirty="0" err="1">
                <a:solidFill>
                  <a:srgbClr val="FF0000"/>
                </a:solidFill>
                <a:sym typeface="+mn-ea"/>
              </a:rPr>
              <a:t>mtraj</a:t>
            </a:r>
            <a:r>
              <a:rPr lang="en-US" dirty="0">
                <a:solidFill>
                  <a:srgbClr val="FF0000"/>
                </a:solidFill>
                <a:sym typeface="+mn-ea"/>
              </a:rPr>
              <a:t>(TFUNC, Q0, QF, M) </a:t>
            </a:r>
            <a:r>
              <a:rPr lang="en-US" dirty="0">
                <a:sym typeface="+mn-ea"/>
              </a:rPr>
              <a:t>is a multi-axis trajectory (</a:t>
            </a:r>
            <a:r>
              <a:rPr lang="en-US" dirty="0" err="1">
                <a:sym typeface="+mn-ea"/>
              </a:rPr>
              <a:t>MxN</a:t>
            </a:r>
            <a:r>
              <a:rPr lang="en-US" dirty="0">
                <a:sym typeface="+mn-ea"/>
              </a:rPr>
              <a:t>) varying from state Q0 (1xN) to QF (1xN) according to the scalar trajectory function  TFUNC in M steps.</a:t>
            </a:r>
            <a:endParaRPr lang="en-US" altLang="zh-CN" dirty="0"/>
          </a:p>
        </p:txBody>
      </p:sp>
      <p:sp>
        <p:nvSpPr>
          <p:cNvPr id="6" name="文本框 5"/>
          <p:cNvSpPr txBox="1"/>
          <p:nvPr/>
        </p:nvSpPr>
        <p:spPr>
          <a:xfrm>
            <a:off x="105093" y="4279125"/>
            <a:ext cx="443928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dirty="0">
                <a:solidFill>
                  <a:srgbClr val="FF0000"/>
                </a:solidFill>
                <a:sym typeface="+mn-ea"/>
              </a:rPr>
              <a:t>[S,SD,SDD] = </a:t>
            </a:r>
            <a:r>
              <a:rPr lang="en-US" dirty="0" err="1">
                <a:solidFill>
                  <a:srgbClr val="FF0000"/>
                </a:solidFill>
                <a:sym typeface="+mn-ea"/>
              </a:rPr>
              <a:t>tpoly</a:t>
            </a:r>
            <a:r>
              <a:rPr lang="en-US" dirty="0">
                <a:solidFill>
                  <a:srgbClr val="FF0000"/>
                </a:solidFill>
                <a:sym typeface="+mn-ea"/>
              </a:rPr>
              <a:t>(S0, SF, M) </a:t>
            </a:r>
            <a:r>
              <a:rPr lang="en-US" dirty="0">
                <a:sym typeface="+mn-ea"/>
              </a:rPr>
              <a:t>is a scalar trajectory (Mx1) that varies </a:t>
            </a:r>
            <a:endParaRPr lang="en-US" dirty="0"/>
          </a:p>
          <a:p>
            <a:pPr marL="0" marR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dirty="0">
                <a:sym typeface="+mn-ea"/>
              </a:rPr>
              <a:t>  smoothly from S0 to SF in M steps using a </a:t>
            </a:r>
            <a:r>
              <a:rPr lang="en-US" dirty="0" err="1">
                <a:sym typeface="+mn-ea"/>
              </a:rPr>
              <a:t>quintic</a:t>
            </a:r>
            <a:r>
              <a:rPr lang="en-US" dirty="0">
                <a:sym typeface="+mn-ea"/>
              </a:rPr>
              <a:t> (5th order) polynomial.</a:t>
            </a:r>
            <a:endParaRPr lang="en-US" dirty="0"/>
          </a:p>
          <a:p>
            <a:pPr algn="just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3022" y="2469057"/>
            <a:ext cx="3905885" cy="362013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5092" y="5565938"/>
            <a:ext cx="46116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2400" dirty="0"/>
              <a:t>The yellow points are the moving trajectories instead of drawing lines.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89560" y="1299047"/>
            <a:ext cx="8366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The below are some functions about trajectory generation used in moving the EE.</a:t>
            </a:r>
            <a:endParaRPr lang="en-US" dirty="0"/>
          </a:p>
        </p:txBody>
      </p:sp>
    </p:spTree>
  </p:cSld>
  <p:clrMapOvr>
    <a:masterClrMapping/>
  </p:clrMapOvr>
  <p:transition spd="slow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15340" y="0"/>
            <a:ext cx="7006937" cy="827088"/>
          </a:xfrm>
        </p:spPr>
        <p:txBody>
          <a:bodyPr>
            <a:normAutofit/>
          </a:bodyPr>
          <a:lstStyle/>
          <a:p>
            <a:r>
              <a:rPr lang="en-US" altLang="zh-CN" dirty="0"/>
              <a:t>Methods: How to draw a line</a:t>
            </a: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455930" y="827405"/>
            <a:ext cx="4049395" cy="3556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05105" y="4681220"/>
            <a:ext cx="3537585" cy="15684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/>
              <a:t>Vertical or Horizontal Line</a:t>
            </a:r>
          </a:p>
          <a:p>
            <a:pPr lvl="1"/>
            <a:r>
              <a:rPr lang="en-US" altLang="zh-CN" sz="2400"/>
              <a:t>x = linspace(x1, x2, 40)</a:t>
            </a:r>
          </a:p>
          <a:p>
            <a:pPr lvl="1"/>
            <a:r>
              <a:rPr lang="en-US" altLang="zh-CN" sz="2400"/>
              <a:t>y = linspace(y1, y2, 40)</a:t>
            </a:r>
          </a:p>
          <a:p>
            <a:pPr lvl="1"/>
            <a:r>
              <a:rPr lang="en-US" altLang="zh-CN" sz="2400"/>
              <a:t>points = [x;y]’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4416425" y="4709160"/>
            <a:ext cx="4001135" cy="15684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400"/>
              <a:t>Not Vertical or Horizontal Line</a:t>
            </a:r>
          </a:p>
          <a:p>
            <a:pPr lvl="1" algn="l"/>
            <a:r>
              <a:rPr lang="en-US" altLang="zh-CN" sz="2400"/>
              <a:t>x = linspace(x1, x2, 40)</a:t>
            </a:r>
          </a:p>
          <a:p>
            <a:pPr lvl="1" algn="l"/>
            <a:r>
              <a:rPr lang="en-US" altLang="zh-CN" sz="2400"/>
              <a:t>y = f(x)</a:t>
            </a:r>
          </a:p>
          <a:p>
            <a:pPr lvl="1" algn="l"/>
            <a:r>
              <a:rPr lang="en-US" altLang="zh-CN" sz="2400"/>
              <a:t>points = [x;y]’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4572000" y="1687175"/>
            <a:ext cx="36188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dirty="0"/>
              <a:t>To draw a straight line from one point to another,</a:t>
            </a:r>
            <a:r>
              <a:rPr lang="zh-CN" altLang="en-US" dirty="0"/>
              <a:t> </a:t>
            </a:r>
            <a:r>
              <a:rPr lang="en-US" altLang="zh-CN" dirty="0"/>
              <a:t>we need to interpolate the line</a:t>
            </a:r>
          </a:p>
        </p:txBody>
      </p:sp>
    </p:spTree>
  </p:cSld>
  <p:clrMapOvr>
    <a:masterClrMapping/>
  </p:clrMapOvr>
  <p:transition spd="slow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840" y="1252855"/>
            <a:ext cx="3886200" cy="302577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3900" y="0"/>
            <a:ext cx="7098377" cy="827088"/>
          </a:xfrm>
        </p:spPr>
        <p:txBody>
          <a:bodyPr>
            <a:normAutofit/>
          </a:bodyPr>
          <a:lstStyle/>
          <a:p>
            <a:r>
              <a:rPr lang="en-US" altLang="zh-CN" dirty="0"/>
              <a:t>Methods: How to draw circle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5044439" y="1842412"/>
            <a:ext cx="40157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dirty="0"/>
              <a:t>N = (0:1:40)'; </a:t>
            </a:r>
          </a:p>
          <a:p>
            <a:pPr algn="l"/>
            <a:r>
              <a:rPr lang="zh-CN" altLang="en-US" dirty="0"/>
              <a:t>theta = ( N/N(end) )*2*pi;</a:t>
            </a:r>
          </a:p>
          <a:p>
            <a:pPr algn="l"/>
            <a:r>
              <a:rPr lang="zh-CN" altLang="en-US" dirty="0"/>
              <a:t>points = ([a b] + r*[cos(theta) sin(theta)];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2090" y="4898390"/>
            <a:ext cx="3409950" cy="10541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1490" y="3986530"/>
            <a:ext cx="2749550" cy="2520950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89693"/>
            <a:ext cx="8587740" cy="827088"/>
          </a:xfrm>
        </p:spPr>
        <p:txBody>
          <a:bodyPr>
            <a:normAutofit/>
          </a:bodyPr>
          <a:lstStyle/>
          <a:p>
            <a:r>
              <a:rPr lang="en-US" altLang="zh-CN" sz="3600" dirty="0"/>
              <a:t>Methods: How to draw the trajectory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821690" y="1117600"/>
            <a:ext cx="378714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/>
              <a:t>Basic logic to draw trajectory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730" y="1543050"/>
            <a:ext cx="6256020" cy="4987925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6812,&quot;width&quot;:7757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3794,&quot;width&quot;:5265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5bdbc76e-6d2f-4bec-8a62-98a75ef7e842}"/>
</p:tagLst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Times New Roman"/>
        <a:ea typeface="等线 Light"/>
        <a:cs typeface=""/>
      </a:majorFont>
      <a:minorFont>
        <a:latin typeface="Times New Roman"/>
        <a:ea typeface="等线"/>
        <a:cs typeface="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38100">
          <a:solidFill>
            <a:srgbClr val="C00000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PPT Template</Template>
  <TotalTime>6</TotalTime>
  <Words>1081</Words>
  <Application>Microsoft Office PowerPoint</Application>
  <PresentationFormat>On-screen Show (4:3)</PresentationFormat>
  <Paragraphs>197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宋体</vt:lpstr>
      <vt:lpstr>Arial</vt:lpstr>
      <vt:lpstr>Times New Roman</vt:lpstr>
      <vt:lpstr>Office 主题​​</vt:lpstr>
      <vt:lpstr>PowerPoint Presentation</vt:lpstr>
      <vt:lpstr>PowerPoint Presentation</vt:lpstr>
      <vt:lpstr>PowerPoint Presentation</vt:lpstr>
      <vt:lpstr>PowerPoint Presentation</vt:lpstr>
      <vt:lpstr>Methods: How to move EE</vt:lpstr>
      <vt:lpstr>Methods: Move EE smoothly</vt:lpstr>
      <vt:lpstr>Methods: How to draw a line</vt:lpstr>
      <vt:lpstr>Methods: How to draw circle</vt:lpstr>
      <vt:lpstr>Methods: How to draw the trajectory</vt:lpstr>
      <vt:lpstr>Methods: Define the game board</vt:lpstr>
      <vt:lpstr>Methods:Actual drawing </vt:lpstr>
      <vt:lpstr>Methods: Convert joint angle to motor angle</vt:lpstr>
      <vt:lpstr>Implementation: Project Structure</vt:lpstr>
      <vt:lpstr>PowerPoint Presentation</vt:lpstr>
      <vt:lpstr>Implementation: Configuration Dialog</vt:lpstr>
      <vt:lpstr>Implementation: TestRobotDialog</vt:lpstr>
      <vt:lpstr>Implementation: Design Structure</vt:lpstr>
      <vt:lpstr>Implementation: Main App Flowchart</vt:lpstr>
      <vt:lpstr>Implementation: TicTacToae Class Methods</vt:lpstr>
      <vt:lpstr>Implementation: TicTacToae Class Properties</vt:lpstr>
      <vt:lpstr>PowerPoint Presentation</vt:lpstr>
      <vt:lpstr>Implementation: Robot not lose strategy</vt:lpstr>
      <vt:lpstr>PowerPoint Presentation</vt:lpstr>
      <vt:lpstr>PowerPoint Presentation</vt:lpstr>
      <vt:lpstr>PowerPoint Presentation</vt:lpstr>
      <vt:lpstr>Appendix</vt:lpstr>
      <vt:lpstr>Contribution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Zhaofeng Tian</dc:creator>
  <cp:lastModifiedBy>Zhaofeng Tian</cp:lastModifiedBy>
  <cp:revision>22</cp:revision>
  <dcterms:created xsi:type="dcterms:W3CDTF">2021-11-10T16:12:00Z</dcterms:created>
  <dcterms:modified xsi:type="dcterms:W3CDTF">2021-11-21T18:14:01Z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C245B493E1BB45268D5564B92A7481AA</vt:lpwstr>
  </property>
  <property fmtid="{D5CDD505-2E9C-101B-9397-08002B2CF9AE}" pid="3" name="KSOProductBuildVer">
    <vt:lpwstr>2052-11.1.0.11115</vt:lpwstr>
  </property>
</Properties>
</file>